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7" r:id="rId2"/>
    <p:sldId id="258" r:id="rId3"/>
    <p:sldId id="259" r:id="rId4"/>
    <p:sldId id="260" r:id="rId5"/>
    <p:sldId id="261" r:id="rId6"/>
    <p:sldId id="262" r:id="rId7"/>
    <p:sldId id="263" r:id="rId8"/>
    <p:sldId id="264" r:id="rId9"/>
    <p:sldId id="266" r:id="rId10"/>
    <p:sldId id="265" r:id="rId11"/>
    <p:sldId id="291" r:id="rId12"/>
    <p:sldId id="267" r:id="rId13"/>
    <p:sldId id="268" r:id="rId14"/>
    <p:sldId id="271" r:id="rId15"/>
    <p:sldId id="269" r:id="rId16"/>
    <p:sldId id="273" r:id="rId17"/>
    <p:sldId id="270" r:id="rId18"/>
    <p:sldId id="272"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0" r:id="rId33"/>
    <p:sldId id="287" r:id="rId34"/>
    <p:sldId id="288" r:id="rId35"/>
    <p:sldId id="289"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49BCFD-7A0B-40F2-BA45-E67ACAE1D8D9}" type="datetimeFigureOut">
              <a:rPr lang="el-GR" smtClean="0"/>
              <a:pPr/>
              <a:t>20/9/2017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09DE2-E5A1-4428-8BFF-E74B3ED81AF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6861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68612" name="Θέση αριθμού διαφάνειας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10BF16-22AC-47F6-B930-DCB0322C5592}" type="slidenum">
              <a:rPr lang="el-GR" altLang="el-GR" smtClean="0"/>
              <a:pPr/>
              <a:t>1</a:t>
            </a:fld>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52EF827-F65D-447C-BFE1-2F82155B056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DD1444-D41A-4232-BD37-31B32CBA533B}" type="datetimeFigureOut">
              <a:rPr lang="el-GR" smtClean="0"/>
              <a:pPr/>
              <a:t>20/9/2017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2EF827-F65D-447C-BFE1-2F82155B056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7DD1444-D41A-4232-BD37-31B32CBA533B}" type="datetimeFigureOut">
              <a:rPr lang="el-GR" smtClean="0"/>
              <a:pPr/>
              <a:t>20/9/2017</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2EF827-F65D-447C-BFE1-2F82155B056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ctrTitle"/>
          </p:nvPr>
        </p:nvSpPr>
        <p:spPr>
          <a:xfrm>
            <a:off x="684213" y="332656"/>
            <a:ext cx="7772400" cy="2376264"/>
          </a:xfrm>
        </p:spPr>
        <p:txBody>
          <a:bodyPr>
            <a:normAutofit fontScale="90000"/>
          </a:bodyPr>
          <a:lstStyle/>
          <a:p>
            <a:pPr eaLnBrk="1" hangingPunct="1"/>
            <a:r>
              <a:rPr lang="el-GR" altLang="el-GR" sz="6000" dirty="0" smtClean="0"/>
              <a:t>1</a:t>
            </a:r>
            <a:r>
              <a:rPr lang="el-GR" altLang="el-GR" sz="6000" baseline="30000" dirty="0" smtClean="0"/>
              <a:t>ο</a:t>
            </a:r>
            <a:r>
              <a:rPr lang="el-GR" altLang="el-GR" sz="6000" dirty="0" smtClean="0"/>
              <a:t> </a:t>
            </a:r>
            <a:r>
              <a:rPr lang="el-GR" altLang="el-GR" sz="6000" dirty="0" err="1" smtClean="0"/>
              <a:t>ΓυμνΑσιο</a:t>
            </a:r>
            <a:r>
              <a:rPr lang="el-GR" altLang="el-GR" sz="6000" dirty="0" smtClean="0"/>
              <a:t> </a:t>
            </a:r>
            <a:r>
              <a:rPr lang="el-GR" altLang="el-GR" sz="6000" dirty="0" err="1" smtClean="0"/>
              <a:t>ΕυκαρΠΙαΣ</a:t>
            </a:r>
            <a:r>
              <a:rPr lang="el-GR" altLang="el-GR" sz="6000" dirty="0" smtClean="0"/>
              <a:t/>
            </a:r>
            <a:br>
              <a:rPr lang="el-GR" altLang="el-GR" sz="6000" dirty="0" smtClean="0"/>
            </a:br>
            <a:endParaRPr lang="el-GR" altLang="el-GR" sz="6000" dirty="0" smtClean="0"/>
          </a:p>
        </p:txBody>
      </p:sp>
      <p:sp>
        <p:nvSpPr>
          <p:cNvPr id="3075" name="2 - Υπότιτλος"/>
          <p:cNvSpPr>
            <a:spLocks noGrp="1"/>
          </p:cNvSpPr>
          <p:nvPr>
            <p:ph type="subTitle" idx="1"/>
          </p:nvPr>
        </p:nvSpPr>
        <p:spPr>
          <a:xfrm>
            <a:off x="1371600" y="2996952"/>
            <a:ext cx="6400800" cy="2952328"/>
          </a:xfrm>
          <a:ln>
            <a:solidFill>
              <a:schemeClr val="tx1"/>
            </a:solidFill>
          </a:ln>
        </p:spPr>
        <p:txBody>
          <a:bodyPr>
            <a:normAutofit fontScale="32500" lnSpcReduction="20000"/>
          </a:bodyPr>
          <a:lstStyle/>
          <a:p>
            <a:pPr algn="ctr" eaLnBrk="1" hangingPunct="1"/>
            <a:r>
              <a:rPr lang="el-GR" altLang="el-GR" sz="11200" dirty="0" smtClean="0">
                <a:solidFill>
                  <a:schemeClr val="tx1"/>
                </a:solidFill>
              </a:rPr>
              <a:t>Ο Διευθυντής</a:t>
            </a:r>
          </a:p>
          <a:p>
            <a:pPr algn="ctr" eaLnBrk="1" hangingPunct="1"/>
            <a:r>
              <a:rPr lang="el-GR" altLang="el-GR" sz="11200" dirty="0" smtClean="0">
                <a:solidFill>
                  <a:schemeClr val="tx1"/>
                </a:solidFill>
              </a:rPr>
              <a:t>Και ο Σύλλογος των καθηγητών</a:t>
            </a:r>
          </a:p>
          <a:p>
            <a:pPr algn="ctr" eaLnBrk="1" hangingPunct="1"/>
            <a:r>
              <a:rPr lang="el-GR" altLang="el-GR" sz="15200" dirty="0" smtClean="0">
                <a:solidFill>
                  <a:schemeClr val="tx1"/>
                </a:solidFill>
              </a:rPr>
              <a:t>Καλωσορίζει</a:t>
            </a:r>
          </a:p>
          <a:p>
            <a:pPr algn="ctr" eaLnBrk="1" hangingPunct="1"/>
            <a:r>
              <a:rPr lang="el-GR" altLang="el-GR" sz="11100" dirty="0" smtClean="0">
                <a:solidFill>
                  <a:schemeClr val="tx1"/>
                </a:solidFill>
              </a:rPr>
              <a:t> τους γονείς των μαθητών μας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normAutofit fontScale="77500" lnSpcReduction="20000"/>
          </a:bodyPr>
          <a:lstStyle/>
          <a:p>
            <a:pPr algn="ctr">
              <a:buNone/>
            </a:pPr>
            <a:r>
              <a:rPr lang="el-GR" altLang="el-GR" sz="4100" b="1" dirty="0" smtClean="0"/>
              <a:t>  ΕΛΛΙΠΗΣ</a:t>
            </a:r>
            <a:r>
              <a:rPr lang="el-GR" altLang="el-GR" b="1" dirty="0" smtClean="0"/>
              <a:t>  </a:t>
            </a:r>
            <a:r>
              <a:rPr lang="el-GR" altLang="el-GR" sz="3600" b="1" dirty="0" smtClean="0"/>
              <a:t>όταν:</a:t>
            </a:r>
            <a:endParaRPr lang="el-GR" altLang="el-GR" sz="3600" dirty="0" smtClean="0"/>
          </a:p>
          <a:p>
            <a:r>
              <a:rPr lang="el-GR" altLang="el-GR" b="1" dirty="0" smtClean="0"/>
              <a:t>το σύνολο των απουσιών του είναι πάνω από 114 αλλά όχι πέραν των 164 με την προϋπόθεση ότι όλες οι πάνω από τις 64 είναι δικαιολογημένες, και δεν συντρέχουν οι προϋποθέσεις της προηγούμενης παραγράφου (δηλαδή διαγωγή </a:t>
            </a:r>
            <a:r>
              <a:rPr lang="el-GR" altLang="el-GR" b="1" dirty="0" err="1" smtClean="0"/>
              <a:t>κοσμιότατη</a:t>
            </a:r>
            <a:r>
              <a:rPr lang="el-GR" altLang="el-GR" b="1" dirty="0" smtClean="0"/>
              <a:t> και Γενικός Μέσος Όρος βαθμών τουλάχιστον 15).</a:t>
            </a:r>
            <a:endParaRPr lang="el-GR" altLang="el-GR" dirty="0" smtClean="0"/>
          </a:p>
          <a:p>
            <a:r>
              <a:rPr lang="el-GR" altLang="el-GR" b="1" dirty="0" smtClean="0"/>
              <a:t>το σύνολο των απουσιών του είναι πάνω από 164 αλλά όχι πέραν των 214 με την προϋπόθεση ότι όλες οι πάνω από τις 64 είναι δικαιολογημένες, η διαγωγή του μαθητή </a:t>
            </a:r>
            <a:r>
              <a:rPr lang="el-GR" altLang="el-GR" b="1" dirty="0" err="1" smtClean="0"/>
              <a:t>κοσμιότατη</a:t>
            </a:r>
            <a:r>
              <a:rPr lang="el-GR" altLang="el-GR" b="1" dirty="0" smtClean="0"/>
              <a:t> και η ο γενικός μέσος όρος όλων των προφορικών βαθμών των τριών τριμήνων είναι  τουλάχιστον 15</a:t>
            </a:r>
          </a:p>
          <a:p>
            <a:r>
              <a:rPr lang="el-GR" altLang="el-GR" b="1" dirty="0" smtClean="0"/>
              <a:t>Ο χαρακτηρισμός στην περίπτωση αυτή γίνεται με ειδική πράξη του Συλλόγου.</a:t>
            </a:r>
            <a:r>
              <a:rPr lang="en-US" altLang="el-GR" b="1" dirty="0" smtClean="0"/>
              <a:t> </a:t>
            </a:r>
            <a:endParaRPr lang="el-GR" altLang="el-GR" b="1" dirty="0" smtClean="0"/>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80728"/>
            <a:ext cx="8496944" cy="5688632"/>
          </a:xfrm>
        </p:spPr>
        <p:txBody>
          <a:bodyPr>
            <a:normAutofit fontScale="92500" lnSpcReduction="10000"/>
          </a:bodyPr>
          <a:lstStyle/>
          <a:p>
            <a:pPr algn="ctr">
              <a:buNone/>
            </a:pPr>
            <a:r>
              <a:rPr lang="el-GR" altLang="el-GR" b="1" dirty="0" smtClean="0"/>
              <a:t>ΕΛΛΙΠΗΣ</a:t>
            </a:r>
            <a:r>
              <a:rPr lang="en-US" altLang="el-GR" b="1" dirty="0" smtClean="0"/>
              <a:t> </a:t>
            </a:r>
            <a:r>
              <a:rPr lang="el-GR" altLang="el-GR" b="1" dirty="0" smtClean="0"/>
              <a:t>(συνέχεια)</a:t>
            </a:r>
          </a:p>
          <a:p>
            <a:r>
              <a:rPr lang="el-GR" b="1" dirty="0" smtClean="0"/>
              <a:t>Οι μαθητές εξετάζονται κατά το τρίτο δεκαήμερο του Ιουνίου προφορικά και γραπτά στα μαθήματα της πρώτης ομάδας (Ομάδα Α') και προφορικά στα μαθήματα της δεύτερης ομάδας (Ομάδα Β).</a:t>
            </a:r>
          </a:p>
          <a:p>
            <a:r>
              <a:rPr lang="el-GR" b="1" dirty="0" smtClean="0"/>
              <a:t>Οι μαθητές αυτοί δεν εξετάζονται στα μαθήματα της τρίτης ομάδας (Ομάδας Γ'), αλλά για την εξαγωγή του ετήσιου προαγωγικού ή απολυτηρίου αποτελέσματος συνυπολογίζεται η προφορική βαθμολογία που έλαβαν οι μαθητές στα μαθήματα αυτά κατά το οικείο διδακτικό έτος. </a:t>
            </a:r>
          </a:p>
          <a:p>
            <a:r>
              <a:rPr lang="el-GR" b="1" dirty="0" smtClean="0"/>
              <a:t>Αν μετά τις εξετάσεις οι ανωτέρω μαθητές δεν κριθούν άξιοι προαγωγής ή απόλυσης, τότε επαναλαμβάνουν την τάξη.</a:t>
            </a:r>
            <a:endParaRPr lang="el-GR" altLang="el-GR" b="1" dirty="0" smtClean="0"/>
          </a:p>
          <a:p>
            <a:pPr algn="ctr">
              <a:buNone/>
            </a:pPr>
            <a:endParaRPr lang="el-GR" dirty="0"/>
          </a:p>
        </p:txBody>
      </p:sp>
      <p:sp>
        <p:nvSpPr>
          <p:cNvPr id="4" name="1 - Τίτλος"/>
          <p:cNvSpPr>
            <a:spLocks noGrp="1"/>
          </p:cNvSpPr>
          <p:nvPr>
            <p:ph type="title"/>
          </p:nvPr>
        </p:nvSpPr>
        <p:spPr>
          <a:xfrm>
            <a:off x="467544" y="0"/>
            <a:ext cx="8229600" cy="908720"/>
          </a:xfrm>
        </p:spPr>
        <p:txBody>
          <a:bodyPr/>
          <a:lstStyle/>
          <a:p>
            <a:r>
              <a:rPr lang="el-GR" dirty="0" smtClean="0"/>
              <a:t>ΦΟΙΤΗΣΗ</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lstStyle/>
          <a:p>
            <a:pPr algn="ctr">
              <a:buNone/>
            </a:pPr>
            <a:r>
              <a:rPr lang="el-GR" altLang="el-GR" sz="3200" b="1" dirty="0" smtClean="0"/>
              <a:t>ΑΝΕΠΑΡΚΗΣ όταν:</a:t>
            </a:r>
          </a:p>
          <a:p>
            <a:r>
              <a:rPr lang="el-GR" altLang="el-GR" b="1" dirty="0" smtClean="0"/>
              <a:t> σημείωσε πάνω από 64 απουσίες ΑΔΙΚΑΙΟΛΟΓΗΤΕΣ και δεν εμπίπτει σε καμία από τις προηγούμενες περιπτώσεις.</a:t>
            </a:r>
          </a:p>
          <a:p>
            <a:r>
              <a:rPr lang="el-GR" altLang="el-GR" b="1" dirty="0" smtClean="0"/>
              <a:t>Ο μαθητής υποχρεούται να επαναλάβει την τάξη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Έγκαιρη πρωινή προσέλευση</a:t>
            </a:r>
          </a:p>
          <a:p>
            <a:r>
              <a:rPr lang="el-GR" dirty="0" smtClean="0"/>
              <a:t>Σημαντική η πρωινή συγκέντρωση</a:t>
            </a:r>
          </a:p>
          <a:p>
            <a:r>
              <a:rPr lang="el-GR" dirty="0" smtClean="0"/>
              <a:t>Έγκαιρη προσέλευση και σε όλες τις ώρες</a:t>
            </a:r>
          </a:p>
          <a:p>
            <a:r>
              <a:rPr lang="el-GR" dirty="0" smtClean="0"/>
              <a:t>Μετά τον καθηγητή η πόρτα της αίθουσας κλείνει για όλους</a:t>
            </a:r>
          </a:p>
          <a:p>
            <a:r>
              <a:rPr lang="el-GR" dirty="0" smtClean="0"/>
              <a:t>Σε ειδικές περιπτώσεις, άδεια εισόδου από τον Διευθυντή/Υποδιευθυντή</a:t>
            </a:r>
          </a:p>
          <a:p>
            <a:r>
              <a:rPr lang="el-GR" dirty="0" smtClean="0"/>
              <a:t>Άδεια εξόδου από το σχολείο από τον Διευθυντή/Υποδιευθυντή, κατόπιν συνεννόησης με γονέα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1152128"/>
          </a:xfrm>
        </p:spPr>
        <p:txBody>
          <a:bodyPr>
            <a:normAutofit fontScale="90000"/>
          </a:bodyPr>
          <a:lstStyle/>
          <a:p>
            <a:r>
              <a:rPr lang="el-GR" dirty="0" smtClean="0"/>
              <a:t>ΕΚΠΑΙΔΕΥΤΙΚΗ ΔΙΑΔΙΚΑΣΙΑ</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     Η διδασκαλία των μαθημάτων διεξάγεται σε δύο διδακτικές περιόδους που ονομάζονται τετράμηνα.</a:t>
            </a:r>
          </a:p>
          <a:p>
            <a:pPr>
              <a:buNone/>
            </a:pPr>
            <a:endParaRPr lang="el-GR" dirty="0" smtClean="0"/>
          </a:p>
          <a:p>
            <a:r>
              <a:rPr lang="el-GR" sz="3200" dirty="0" smtClean="0"/>
              <a:t>1ο τετράμηνο</a:t>
            </a:r>
            <a:r>
              <a:rPr lang="el-GR" dirty="0" smtClean="0"/>
              <a:t> από 11 Σεπτεμβρίου έως 20 Ιανουαρίου</a:t>
            </a:r>
          </a:p>
          <a:p>
            <a:pPr>
              <a:buNone/>
            </a:pPr>
            <a:endParaRPr lang="el-GR" dirty="0" smtClean="0"/>
          </a:p>
          <a:p>
            <a:r>
              <a:rPr lang="el-GR" dirty="0" smtClean="0"/>
              <a:t> </a:t>
            </a:r>
            <a:r>
              <a:rPr lang="el-GR" sz="3200" dirty="0" smtClean="0"/>
              <a:t>2ο τετράμηνο </a:t>
            </a:r>
            <a:r>
              <a:rPr lang="el-GR" dirty="0" smtClean="0"/>
              <a:t>από 21 Ιανουαρίου έως 31 Μαΐου</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(εντός τάξης)</a:t>
            </a:r>
            <a:endParaRPr lang="el-GR" dirty="0"/>
          </a:p>
        </p:txBody>
      </p:sp>
      <p:sp>
        <p:nvSpPr>
          <p:cNvPr id="3" name="2 - Θέση περιεχομένου"/>
          <p:cNvSpPr>
            <a:spLocks noGrp="1"/>
          </p:cNvSpPr>
          <p:nvPr>
            <p:ph idx="1"/>
          </p:nvPr>
        </p:nvSpPr>
        <p:spPr/>
        <p:txBody>
          <a:bodyPr/>
          <a:lstStyle/>
          <a:p>
            <a:pPr algn="ctr">
              <a:buNone/>
            </a:pPr>
            <a:r>
              <a:rPr lang="el-GR" dirty="0" smtClean="0"/>
              <a:t>ΔΙΔΑΣΚΑΛΙΑ</a:t>
            </a:r>
          </a:p>
          <a:p>
            <a:r>
              <a:rPr lang="el-GR" dirty="0" smtClean="0"/>
              <a:t>Με μεθόδους και εργαλεία που κάνουν ενδιαφέρον το μάθημα για τον μαθητή (διάλογος, χρήση ΤΠΕ, </a:t>
            </a:r>
            <a:r>
              <a:rPr lang="el-GR" dirty="0" err="1" smtClean="0"/>
              <a:t>ομαδοσυνεργατική</a:t>
            </a:r>
            <a:r>
              <a:rPr lang="el-GR" dirty="0" smtClean="0"/>
              <a:t> διδασκαλία κ.ά.)</a:t>
            </a:r>
          </a:p>
          <a:p>
            <a:r>
              <a:rPr lang="el-GR" dirty="0" smtClean="0"/>
              <a:t>Δημιουργία κλίματος ευνοϊκού για την πρόσληψη της γνώσης </a:t>
            </a:r>
          </a:p>
          <a:p>
            <a:r>
              <a:rPr lang="el-GR" dirty="0" smtClean="0"/>
              <a:t>Κίνητρα για προσωπική διερεύνηση της γνώσης (μικροί ερευνητές)</a:t>
            </a:r>
          </a:p>
          <a:p>
            <a:r>
              <a:rPr lang="el-GR" dirty="0" smtClean="0"/>
              <a:t>Συνεργασία καθηγητών-διεύθυνσης-γονέων για απρόσκοπτη διδασκαλία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(εντός τάξης)</a:t>
            </a: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l-GR" b="1" dirty="0" smtClean="0"/>
              <a:t>Μαθήματα που διδάσκονται στο Γυμνάσιο</a:t>
            </a:r>
            <a:r>
              <a:rPr lang="el-GR" dirty="0" smtClean="0"/>
              <a:t/>
            </a:r>
            <a:br>
              <a:rPr lang="el-GR" dirty="0" smtClean="0"/>
            </a:br>
            <a:r>
              <a:rPr lang="el-GR" dirty="0" smtClean="0"/>
              <a:t/>
            </a:r>
            <a:br>
              <a:rPr lang="el-GR" dirty="0" smtClean="0"/>
            </a:br>
            <a:r>
              <a:rPr lang="el-GR" sz="3400" b="1" dirty="0" smtClean="0"/>
              <a:t>Ομάδα Α΄ : </a:t>
            </a:r>
            <a:r>
              <a:rPr lang="el-GR" dirty="0" smtClean="0"/>
              <a:t>1) Νεοελληνική Γλώσσα και Γραμματεία (Γλωσσική Διδασκαλία και Νεοελληνική Λογοτεχνία)</a:t>
            </a:r>
          </a:p>
          <a:p>
            <a:pPr>
              <a:buNone/>
            </a:pPr>
            <a:r>
              <a:rPr lang="el-GR" dirty="0" smtClean="0"/>
              <a:t>       2) Μαθηματικά</a:t>
            </a:r>
          </a:p>
          <a:p>
            <a:pPr>
              <a:buNone/>
            </a:pPr>
            <a:r>
              <a:rPr lang="el-GR" dirty="0" smtClean="0"/>
              <a:t>       3) Φυσική</a:t>
            </a:r>
          </a:p>
          <a:p>
            <a:pPr>
              <a:buNone/>
            </a:pPr>
            <a:r>
              <a:rPr lang="el-GR" dirty="0" smtClean="0"/>
              <a:t>       4) Ιστορία</a:t>
            </a:r>
          </a:p>
          <a:p>
            <a:pPr>
              <a:buNone/>
            </a:pPr>
            <a:r>
              <a:rPr lang="el-GR" dirty="0" smtClean="0"/>
              <a:t/>
            </a:r>
            <a:br>
              <a:rPr lang="el-GR" dirty="0" smtClean="0"/>
            </a:br>
            <a:r>
              <a:rPr lang="el-GR" sz="3400" b="1" dirty="0" smtClean="0"/>
              <a:t>Ομάδα Β΄:</a:t>
            </a:r>
            <a:r>
              <a:rPr lang="el-GR" dirty="0" smtClean="0"/>
              <a:t> 1) Αρχαία Ελληνική Γλώσσα και Γραμματεία (Αρχαία Ελληνική Γλώσσα, Αρχαία Ελληνικά Κείμενα από Μετάφραση)</a:t>
            </a:r>
          </a:p>
          <a:p>
            <a:pPr>
              <a:buNone/>
            </a:pPr>
            <a:r>
              <a:rPr lang="el-GR" dirty="0" smtClean="0"/>
              <a:t>       2) Χημεία</a:t>
            </a:r>
          </a:p>
          <a:p>
            <a:pPr>
              <a:buNone/>
            </a:pPr>
            <a:r>
              <a:rPr lang="el-GR" dirty="0" smtClean="0"/>
              <a:t>       3) Βιολογία</a:t>
            </a:r>
          </a:p>
          <a:p>
            <a:pPr>
              <a:buNone/>
            </a:pPr>
            <a:r>
              <a:rPr lang="el-GR" dirty="0" smtClean="0"/>
              <a:t>       4) Γεωλογία-Γεωγραφία </a:t>
            </a:r>
          </a:p>
          <a:p>
            <a:pPr>
              <a:buNone/>
            </a:pPr>
            <a:r>
              <a:rPr lang="el-GR" dirty="0" smtClean="0"/>
              <a:t>       5) Κοινωνική και Πολιτική Αγωγή </a:t>
            </a:r>
          </a:p>
          <a:p>
            <a:pPr>
              <a:buNone/>
            </a:pPr>
            <a:r>
              <a:rPr lang="el-GR" dirty="0" smtClean="0"/>
              <a:t>       6) Θρησκευτικά</a:t>
            </a:r>
          </a:p>
          <a:p>
            <a:pPr>
              <a:buNone/>
            </a:pPr>
            <a:r>
              <a:rPr lang="el-GR" dirty="0" smtClean="0"/>
              <a:t>       7) Αγγλικά</a:t>
            </a:r>
          </a:p>
          <a:p>
            <a:pPr>
              <a:buNone/>
            </a:pPr>
            <a:r>
              <a:rPr lang="el-GR" dirty="0" smtClean="0"/>
              <a:t>       8) Δεύτερη ξένη γλώσσα  </a:t>
            </a:r>
          </a:p>
          <a:p>
            <a:pPr>
              <a:buNone/>
            </a:pPr>
            <a:r>
              <a:rPr lang="el-GR" dirty="0" smtClean="0"/>
              <a:t>       9) Οικιακή Οικονομία</a:t>
            </a:r>
          </a:p>
          <a:p>
            <a:pPr>
              <a:buNone/>
            </a:pPr>
            <a:r>
              <a:rPr lang="el-GR" dirty="0" smtClean="0"/>
              <a:t/>
            </a:r>
            <a:br>
              <a:rPr lang="el-GR" dirty="0" smtClean="0"/>
            </a:br>
            <a:r>
              <a:rPr lang="el-GR" dirty="0" smtClean="0"/>
              <a:t> </a:t>
            </a:r>
            <a:r>
              <a:rPr lang="el-GR" sz="3500" b="1" dirty="0" smtClean="0"/>
              <a:t>Ομάδα Γ΄:</a:t>
            </a:r>
            <a:r>
              <a:rPr lang="el-GR" dirty="0" smtClean="0"/>
              <a:t> 1) Τεχνολογία - Πληροφορική 2) Μουσική – Καλλιτεχνικά 3) Φυσική Αγωγή</a:t>
            </a:r>
            <a:br>
              <a:rPr lang="el-GR" dirty="0" smtClean="0"/>
            </a:b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(εντός τάξης)</a:t>
            </a:r>
            <a:endParaRPr lang="el-GR" dirty="0"/>
          </a:p>
        </p:txBody>
      </p:sp>
      <p:sp>
        <p:nvSpPr>
          <p:cNvPr id="3" name="2 - Θέση περιεχομένου"/>
          <p:cNvSpPr>
            <a:spLocks noGrp="1"/>
          </p:cNvSpPr>
          <p:nvPr>
            <p:ph idx="1"/>
          </p:nvPr>
        </p:nvSpPr>
        <p:spPr/>
        <p:txBody>
          <a:bodyPr>
            <a:normAutofit lnSpcReduction="10000"/>
          </a:bodyPr>
          <a:lstStyle/>
          <a:p>
            <a:pPr algn="ctr">
              <a:buNone/>
            </a:pPr>
            <a:r>
              <a:rPr lang="el-GR" sz="3600" b="1" dirty="0" smtClean="0"/>
              <a:t>Η ΑΞΙΟΛΟΓΗΣΗ</a:t>
            </a:r>
          </a:p>
          <a:p>
            <a:pPr algn="ctr">
              <a:buNone/>
            </a:pPr>
            <a:r>
              <a:rPr lang="el-GR" altLang="el-GR" sz="3200" dirty="0" smtClean="0"/>
              <a:t>Γίνεται με:</a:t>
            </a:r>
          </a:p>
          <a:p>
            <a:pPr>
              <a:buFont typeface="Wingdings" pitchFamily="2" charset="2"/>
              <a:buChar char="Ø"/>
            </a:pPr>
            <a:r>
              <a:rPr lang="el-GR" altLang="el-GR" dirty="0" smtClean="0"/>
              <a:t>Την καθημερινή προφορική εξέταση (</a:t>
            </a:r>
            <a:r>
              <a:rPr lang="el-GR" dirty="0" smtClean="0"/>
              <a:t>συνολική συμμετοχή του μαθητή στη μαθησιακή διαδικασία) </a:t>
            </a:r>
            <a:endParaRPr lang="el-GR" altLang="el-GR" dirty="0" smtClean="0"/>
          </a:p>
          <a:p>
            <a:pPr>
              <a:buFont typeface="Wingdings" pitchFamily="2" charset="2"/>
              <a:buChar char="Ø"/>
            </a:pPr>
            <a:r>
              <a:rPr lang="el-GR" altLang="el-GR" dirty="0" smtClean="0"/>
              <a:t>Τις ολιγόλεπτες γραπτές δοκιμασίες</a:t>
            </a:r>
          </a:p>
          <a:p>
            <a:pPr>
              <a:buFont typeface="Wingdings" pitchFamily="2" charset="2"/>
              <a:buChar char="Ø"/>
            </a:pPr>
            <a:r>
              <a:rPr lang="el-GR" altLang="el-GR" dirty="0" smtClean="0"/>
              <a:t>Τις ωριαίες γραπτές δοκιμασίες </a:t>
            </a:r>
          </a:p>
          <a:p>
            <a:pPr>
              <a:buFont typeface="Wingdings" pitchFamily="2" charset="2"/>
              <a:buChar char="Ø"/>
            </a:pPr>
            <a:r>
              <a:rPr lang="el-GR" altLang="el-GR" dirty="0" smtClean="0"/>
              <a:t>Τις εργασίες που εκτελούν οι μαθητές στο σπίτι ή στο σχολείο</a:t>
            </a:r>
          </a:p>
          <a:p>
            <a:pPr>
              <a:buFont typeface="Wingdings" pitchFamily="2" charset="2"/>
              <a:buChar char="Ø"/>
            </a:pPr>
            <a:r>
              <a:rPr lang="el-GR" altLang="el-GR" dirty="0" smtClean="0"/>
              <a:t>Τις συνθετικές δημιουργικές εργασίες</a:t>
            </a:r>
          </a:p>
          <a:p>
            <a:pPr>
              <a:buFont typeface="Wingdings" pitchFamily="2" charset="2"/>
              <a:buChar char="Ø"/>
            </a:pPr>
            <a:r>
              <a:rPr lang="el-GR" altLang="el-GR" dirty="0" smtClean="0"/>
              <a:t>Τις γραπτές ανακεφαλαιωτικές εξετάσεις Ιουνίου</a:t>
            </a:r>
          </a:p>
          <a:p>
            <a:pPr>
              <a:buNone/>
            </a:pPr>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(εντός τάξης)</a:t>
            </a:r>
            <a:endParaRPr lang="el-GR" dirty="0"/>
          </a:p>
        </p:txBody>
      </p:sp>
      <p:sp>
        <p:nvSpPr>
          <p:cNvPr id="3" name="2 - Θέση περιεχομένου"/>
          <p:cNvSpPr>
            <a:spLocks noGrp="1"/>
          </p:cNvSpPr>
          <p:nvPr>
            <p:ph idx="1"/>
          </p:nvPr>
        </p:nvSpPr>
        <p:spPr/>
        <p:txBody>
          <a:bodyPr/>
          <a:lstStyle/>
          <a:p>
            <a:pPr algn="ctr">
              <a:buNone/>
            </a:pPr>
            <a:r>
              <a:rPr lang="el-GR" sz="4000" dirty="0" smtClean="0"/>
              <a:t>ωριαίες γραπτές δοκιμασίες :</a:t>
            </a:r>
          </a:p>
          <a:p>
            <a:pPr>
              <a:buNone/>
            </a:pPr>
            <a:r>
              <a:rPr lang="el-GR" dirty="0" smtClean="0"/>
              <a:t/>
            </a:r>
            <a:br>
              <a:rPr lang="el-GR" dirty="0" smtClean="0"/>
            </a:br>
            <a:r>
              <a:rPr lang="el-GR" dirty="0" smtClean="0"/>
              <a:t>α) προειδοποιημένες, αν έπονται μιας ανακεφαλαίωσης και καλύπτουν ευρύτερη διδακτική ενότητα για την οποία έχουν διατεθεί μέχρι τέσσερις (4) διδακτικές ώρες.</a:t>
            </a:r>
          </a:p>
          <a:p>
            <a:pPr>
              <a:buNone/>
            </a:pPr>
            <a:r>
              <a:rPr lang="el-GR" dirty="0" smtClean="0"/>
              <a:t/>
            </a:r>
            <a:br>
              <a:rPr lang="el-GR" dirty="0" smtClean="0"/>
            </a:br>
            <a:r>
              <a:rPr lang="el-GR" dirty="0" smtClean="0"/>
              <a:t>β) μη προειδοποιημένες, αν καλύπτουν την ύλη που διδάχθηκε στο αμέσως προηγούμενο μάθημα.</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(εντός τάξης)</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l-GR" sz="4200" dirty="0" smtClean="0"/>
              <a:t>Στα μαθήματα της Ομάδας Α΄ διενεργείται μόνο μια ωριαία γραπτή δοκιμασία κατά τη διάρκεια του πρώτου τετραμήνου. Στα μαθήματα της Ομάδας Β΄ διενεργείται μία ωριαία γραπτή δοκιμασία κατά τη διάρκεια του πρώτου τετραμήνου και μία κατά τη διάρκεια του δεύτερου τετραμήνου. Κατά το δεύτερο τετράμηνο ο διδάσκων μάθημα της δεύτερης ομάδας δύναται να επιλέξει, αντί της διεξαγωγής ωριαίας γραπτής δοκιμασίας σε κάποιο τμήμα ή κάποια τμήματα, την ανάθεση μιας συνθετικής δημιουργικής εργασίας μικρής έκτασης στους μαθητές του τμήματος ή των τμημάτων. Στα μαθήματα της τρίτης ομάδας δεν διενεργείται καμιά ωριαία γραπτή δοκιμασία.</a:t>
            </a:r>
          </a:p>
          <a:p>
            <a:r>
              <a:rPr lang="el-GR" sz="4200" dirty="0" smtClean="0"/>
              <a:t> Οι ωριαίες γραπτές δοκιμασίες πραγματοποιούνται με τον παρακάτω περιορισμό:</a:t>
            </a:r>
            <a:br>
              <a:rPr lang="el-GR" sz="4200" dirty="0" smtClean="0"/>
            </a:br>
            <a:r>
              <a:rPr lang="el-GR" sz="4200" dirty="0" smtClean="0"/>
              <a:t>Κάθε τμήμα μπορεί να εξετάζεται με ωριαία γραπτή δοκιμασία μόνο σε ένα (1) μάθημα την ημέρα και μέχρι σε τρία (3) το πολύ μαθήματα την εβδομάδα. Για τον σωστό προγραμματισμό αυτών των γραπτών δοκιμασιών, οι εκπαιδευτικοί καταγράφουν έγκαιρα, σε ειδικό τετράδιο, την ημέρα που προτίθενται να διενεργήσουν ωριαία γραπτή δοκιμασία σε κάποιο τμήμα, για να ενημερώσουν τους συναδέλφους τους.</a:t>
            </a:r>
          </a:p>
          <a:p>
            <a:r>
              <a:rPr lang="el-GR" sz="4200" dirty="0" smtClean="0"/>
              <a:t>Οι ολιγόλεπτες γραπτές δοκιμασίες πραγματοποιούνται με τους εξής περιορισμούς:</a:t>
            </a:r>
            <a:br>
              <a:rPr lang="el-GR" sz="4200" dirty="0" smtClean="0"/>
            </a:br>
            <a:r>
              <a:rPr lang="el-GR" sz="4200" dirty="0" smtClean="0"/>
              <a:t>α) δεν υπερβαίνουν τις τρεις (3) ανά μάθημα για κάθε τετράμηνο,</a:t>
            </a:r>
            <a:br>
              <a:rPr lang="el-GR" sz="4200" dirty="0" smtClean="0"/>
            </a:br>
            <a:r>
              <a:rPr lang="el-GR" sz="4200" dirty="0" smtClean="0"/>
              <a:t>β) διαρκούν το πολύ δέκα (10) λεπτά,</a:t>
            </a:r>
            <a:br>
              <a:rPr lang="el-GR" sz="4200" dirty="0" smtClean="0"/>
            </a:br>
            <a:r>
              <a:rPr lang="el-GR" sz="4200" dirty="0" smtClean="0"/>
              <a:t>γ) τα ερωτήματα αναφέρονται στο αμέσως προηγούμενο μάθημα και έχουν ελεγχθεί ότι είναι δυνατόν να απαντηθούν εντός του διαθέσιμου χρόνου.</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p:txBody>
          <a:bodyPr>
            <a:normAutofit/>
          </a:bodyPr>
          <a:lstStyle/>
          <a:p>
            <a:pPr algn="ctr"/>
            <a:r>
              <a:rPr lang="el-GR" sz="4800" dirty="0" smtClean="0"/>
              <a:t>ΤΟ ΣΧΟΛΕΙΟ ΜΑΣ</a:t>
            </a:r>
          </a:p>
        </p:txBody>
      </p:sp>
      <p:sp>
        <p:nvSpPr>
          <p:cNvPr id="5123" name="2 - Θέση περιεχομένου"/>
          <p:cNvSpPr>
            <a:spLocks noGrp="1"/>
          </p:cNvSpPr>
          <p:nvPr>
            <p:ph idx="1"/>
          </p:nvPr>
        </p:nvSpPr>
        <p:spPr/>
        <p:txBody>
          <a:bodyPr>
            <a:normAutofit/>
          </a:bodyPr>
          <a:lstStyle/>
          <a:p>
            <a:pPr algn="ctr">
              <a:buNone/>
            </a:pPr>
            <a:r>
              <a:rPr lang="el-GR" sz="4800" b="1" dirty="0" smtClean="0"/>
              <a:t>Το Εκπαιδευτικό προσωπικό </a:t>
            </a:r>
          </a:p>
          <a:p>
            <a:r>
              <a:rPr lang="el-GR" dirty="0" smtClean="0"/>
              <a:t>ΔΙΕΥΘΥΝΤΗΣ: </a:t>
            </a:r>
            <a:r>
              <a:rPr lang="el-GR" dirty="0" err="1" smtClean="0"/>
              <a:t>Τσιόκος</a:t>
            </a:r>
            <a:r>
              <a:rPr lang="el-GR" dirty="0" smtClean="0"/>
              <a:t> Γεώργιος, Φιλόλογος</a:t>
            </a:r>
          </a:p>
          <a:p>
            <a:r>
              <a:rPr lang="el-GR" dirty="0" smtClean="0"/>
              <a:t>ΥΠΟΔΙΕΥΘΥΝΤΗΣ: </a:t>
            </a:r>
            <a:r>
              <a:rPr lang="el-GR" dirty="0" err="1" smtClean="0"/>
              <a:t>Μουχλιανίτης</a:t>
            </a:r>
            <a:r>
              <a:rPr lang="el-GR" dirty="0" smtClean="0"/>
              <a:t> Μιχαήλ, Μαθηματικός-Πληροφορικός</a:t>
            </a:r>
          </a:p>
          <a:p>
            <a:r>
              <a:rPr lang="en-US" dirty="0" smtClean="0"/>
              <a:t>17</a:t>
            </a:r>
            <a:r>
              <a:rPr lang="el-GR" dirty="0" smtClean="0"/>
              <a:t> μόνιμοι καθηγητές με οργανική θέση </a:t>
            </a:r>
          </a:p>
          <a:p>
            <a:r>
              <a:rPr lang="en-US" dirty="0" smtClean="0"/>
              <a:t>3</a:t>
            </a:r>
            <a:r>
              <a:rPr lang="el-GR" dirty="0" smtClean="0"/>
              <a:t> μόνιμοι με διάθεση από άλλα σχολεία</a:t>
            </a:r>
          </a:p>
          <a:p>
            <a:pPr algn="ctr">
              <a:buNone/>
            </a:pPr>
            <a:endParaRPr lang="el-GR" sz="2400" b="1" dirty="0" smtClean="0"/>
          </a:p>
          <a:p>
            <a:pPr algn="ctr">
              <a:buNone/>
            </a:pPr>
            <a:r>
              <a:rPr lang="el-GR" sz="2400" b="1" dirty="0" smtClean="0"/>
              <a:t>ΒΟΗΘΗΤΙΚΟ ΠΡΟΣΩΠΙΚΟ</a:t>
            </a:r>
          </a:p>
          <a:p>
            <a:pPr algn="ctr">
              <a:buNone/>
            </a:pPr>
            <a:r>
              <a:rPr lang="el-GR" dirty="0" smtClean="0"/>
              <a:t>δύο φύλακες  και  δύο καθαρίστριες</a:t>
            </a:r>
          </a:p>
          <a:p>
            <a:endParaRPr lang="el-GR" dirty="0" smtClean="0"/>
          </a:p>
          <a:p>
            <a:pPr>
              <a:buNone/>
            </a:pPr>
            <a:endParaRPr lang="el-GR" dirty="0" smtClean="0"/>
          </a:p>
          <a:p>
            <a:pPr>
              <a:buNone/>
            </a:pPr>
            <a:endParaRPr lang="el-G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115328" cy="1368412"/>
          </a:xfrm>
        </p:spPr>
        <p:txBody>
          <a:bodyPr>
            <a:noAutofit/>
          </a:bodyPr>
          <a:lstStyle/>
          <a:p>
            <a:r>
              <a:rPr lang="el-GR" sz="3200" dirty="0" smtClean="0"/>
              <a:t>Ενημέρωση γονέων και κηδεμόνων - Κοινοποίηση της βαθμολογίας τετραμήνου</a:t>
            </a:r>
            <a:endParaRPr lang="el-GR" sz="3200" dirty="0"/>
          </a:p>
        </p:txBody>
      </p:sp>
      <p:sp>
        <p:nvSpPr>
          <p:cNvPr id="3" name="2 - Θέση περιεχομένου"/>
          <p:cNvSpPr>
            <a:spLocks noGrp="1"/>
          </p:cNvSpPr>
          <p:nvPr>
            <p:ph idx="1"/>
          </p:nvPr>
        </p:nvSpPr>
        <p:spPr>
          <a:xfrm>
            <a:off x="357158" y="1714488"/>
            <a:ext cx="8501122" cy="4857784"/>
          </a:xfrm>
        </p:spPr>
        <p:txBody>
          <a:bodyPr>
            <a:noAutofit/>
          </a:bodyPr>
          <a:lstStyle/>
          <a:p>
            <a:pPr>
              <a:buNone/>
            </a:pPr>
            <a:r>
              <a:rPr lang="el-GR" sz="1600" dirty="0" smtClean="0"/>
              <a:t>        1. Με ευθύνη του Διευθυντή και με απόφαση του Συλλόγου των διδασκόντων κατά τη διάρκεια του πρώτου μήνα των μαθημάτων οργανώνεται μία (1) συνάντηση κηδεμόνων, με σκοπό ο Διευθυντής να τους ενημερώσει για τη λειτουργία της σχολικής μονάδας και κάθε εκπαιδευτικός να τους ενημερώσει για το περιεχόμενο, τους στόχους, τον τρόπο εργασίας και τη διαδικασία της αξιολόγησης όσον αφορά τα γνωστικά του αντικείμενα.</a:t>
            </a:r>
            <a:br>
              <a:rPr lang="el-GR" sz="1600" dirty="0" smtClean="0"/>
            </a:br>
            <a:r>
              <a:rPr lang="el-GR" sz="1600" dirty="0" smtClean="0"/>
              <a:t>2. Ο Σύλλογος διδασκόντων είναι δυνατό να καλέσει για ενημέρωση τους κηδεμόνες όλων ή ορισμένων τμημάτων, όποτε κρίνει αναγκαίο κατά τη διάρκεια κάθε τετραμήνου. Επίσης, εάν ο εκπαιδευτικός το κρίνει αναγκαίο, μπορεί, αφού ενημερώσει τον διευθυντή, να καλέσει σε συνάντηση κηδεμόνα.</a:t>
            </a:r>
            <a:br>
              <a:rPr lang="el-GR" sz="1600" dirty="0" smtClean="0"/>
            </a:br>
            <a:r>
              <a:rPr lang="el-GR" sz="1600" dirty="0" smtClean="0"/>
              <a:t>3. Κατόπιν συνεννόησης Διευθυντή και Συλλόγου διδασκόντων, ορίζεται πρόγραμμα ενημέρωσης των κηδεμόνων, σύμφωνα με το οποίο κάθε διδάσκων έχει την υποχρέωση μία (1) τουλάχιστον ημέρα την εβδομάδα να δέχεται σε μία (1) τουλάχιστον διδακτική ώρα κατά την οποία δεν έχει μάθημα τους κηδεμόνες των μαθητών. Το πρόγραμμα καταρτίζεται με ευθύνη του διευθυντή, ανακοινώνεται στην αρχή του διδακτικού έτους και κοινοποιείται γραπτώς στους κηδεμόνες μέσω των μαθητών. Ο διευθυντής του σχολείου σε συνεργασία με τον σύλλογο διδασκόντων, προκειμένου να διασφαλίσει την αποδοτικότερη συνεργασία με τους κηδεμόνες των μαθητών, φροντίζει να διαμορφώνει το ωρολόγιο πρόγραμμα κατά τέτοιο τρόπο, ώστε η ενημέρωση των γονέων από το σύνολο των διδασκόντων να γίνεται σε μία ημέρα ή, αν αυτό δεν είναι εφικτό, σε δύο ημέρες της εβδομάδας.</a:t>
            </a:r>
            <a:br>
              <a:rPr lang="el-GR" sz="1600" dirty="0" smtClean="0"/>
            </a:br>
            <a:endParaRPr lang="el-G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Ενημέρωση γονέων και κηδεμόνων - Κοινοποίηση της βαθμολογίας τετραμήνου</a:t>
            </a:r>
            <a:endParaRPr lang="el-GR" dirty="0"/>
          </a:p>
        </p:txBody>
      </p:sp>
      <p:sp>
        <p:nvSpPr>
          <p:cNvPr id="3" name="2 - Θέση περιεχομένου"/>
          <p:cNvSpPr>
            <a:spLocks noGrp="1"/>
          </p:cNvSpPr>
          <p:nvPr>
            <p:ph idx="1"/>
          </p:nvPr>
        </p:nvSpPr>
        <p:spPr>
          <a:xfrm>
            <a:off x="428596" y="1785926"/>
            <a:ext cx="8229600" cy="4709160"/>
          </a:xfrm>
        </p:spPr>
        <p:txBody>
          <a:bodyPr>
            <a:normAutofit fontScale="85000" lnSpcReduction="20000"/>
          </a:bodyPr>
          <a:lstStyle/>
          <a:p>
            <a:pPr>
              <a:buNone/>
            </a:pPr>
            <a:r>
              <a:rPr lang="el-GR" dirty="0" smtClean="0"/>
              <a:t>4. Οι κηδεμόνες των μαθητών δικαιούνται να ενημερώνονται από τους διδάσκοντες, κατά τις ημέρες που έχουν ορισθεί στο πρόγραμμα ενημέρωσης κηδεμόνων, για την επίδοση, την επιμέλεια, τη φοίτηση και τη συμπεριφορά των παιδιών τους. Οι διδάσκοντες επιδεικνύουν τα γραπτά των μαθητών στους κηδεμόνες, εφόσον αυτό τους ζητηθεί. Παράλληλα οι γονείς έχουν τη δυνατότητα να ενημερώσουν τους εκπαιδευτικούς για θέματα που πιθανώς επηρεάζουν την επίδοση ή την εν γένει συμπεριφορά των παιδιών τους.</a:t>
            </a:r>
            <a:endParaRPr lang="en-US" dirty="0" smtClean="0"/>
          </a:p>
          <a:p>
            <a:pPr>
              <a:buNone/>
            </a:pPr>
            <a:r>
              <a:rPr lang="el-GR" dirty="0" smtClean="0"/>
              <a:t>5. Στο τέλος κάθε τετραμήνου και μετά την κατάθεση και καταχώριση της βαθμολογίας, καλούνται οι κηδεμόνες των μαθητών για ενημέρωση αναφορικά με την επίδοση, την επιμέλεια, τη φοίτηση και τη συμπεριφορά των παιδιών τους και τους επιδίδεται ο ατομικός έλεγχος προόδου του μαθητή.</a:t>
            </a:r>
          </a:p>
          <a:p>
            <a:pPr>
              <a:buNone/>
            </a:pP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2592288"/>
          </a:xfrm>
        </p:spPr>
        <p:txBody>
          <a:bodyPr>
            <a:normAutofit/>
          </a:bodyPr>
          <a:lstStyle/>
          <a:p>
            <a:r>
              <a:rPr lang="el-GR" dirty="0" smtClean="0"/>
              <a:t>Γραπτές ανακεφαλαιωτικές προαγωγικές και απολυτήριες εξετάσεις</a:t>
            </a:r>
            <a:br>
              <a:rPr lang="el-GR" dirty="0" smtClean="0"/>
            </a:br>
            <a:endParaRPr lang="el-GR" dirty="0"/>
          </a:p>
        </p:txBody>
      </p:sp>
      <p:sp>
        <p:nvSpPr>
          <p:cNvPr id="3" name="2 - Θέση περιεχομένου"/>
          <p:cNvSpPr>
            <a:spLocks noGrp="1"/>
          </p:cNvSpPr>
          <p:nvPr>
            <p:ph idx="1"/>
          </p:nvPr>
        </p:nvSpPr>
        <p:spPr>
          <a:xfrm>
            <a:off x="457200" y="2492896"/>
            <a:ext cx="8229600" cy="3816464"/>
          </a:xfrm>
        </p:spPr>
        <p:txBody>
          <a:bodyPr>
            <a:normAutofit fontScale="85000" lnSpcReduction="10000"/>
          </a:bodyPr>
          <a:lstStyle/>
          <a:p>
            <a:pPr>
              <a:buNone/>
            </a:pPr>
            <a:r>
              <a:rPr lang="el-GR" dirty="0" smtClean="0"/>
              <a:t>      Από την 1η μέχρι την 30η Ιουνίου η σχολική μονάδα ολοκληρώνει τις εξής διαδικασίες</a:t>
            </a:r>
            <a:br>
              <a:rPr lang="el-GR" dirty="0" smtClean="0"/>
            </a:br>
            <a:r>
              <a:rPr lang="el-GR" dirty="0" smtClean="0"/>
              <a:t>α) την πρώτη εξεταστική περίοδο στην οποία διεξάγονται οι </a:t>
            </a:r>
            <a:r>
              <a:rPr lang="el-GR" u="sng" dirty="0" smtClean="0"/>
              <a:t>γραπτές ανακεφαλαιωτικές εξετάσεις στα μαθήματα της Ομάδας Α΄</a:t>
            </a:r>
            <a:r>
              <a:rPr lang="el-GR" dirty="0" smtClean="0"/>
              <a:t/>
            </a:r>
            <a:br>
              <a:rPr lang="el-GR" dirty="0" smtClean="0"/>
            </a:br>
            <a:r>
              <a:rPr lang="el-GR" dirty="0" smtClean="0"/>
              <a:t>β) το </a:t>
            </a:r>
            <a:r>
              <a:rPr lang="el-GR" u="sng" dirty="0" smtClean="0"/>
              <a:t>πρόγραμμα υποστηρικτικής διδασκαλίας</a:t>
            </a:r>
            <a:r>
              <a:rPr lang="el-GR" dirty="0" smtClean="0"/>
              <a:t> για τους μαθητές που δεν πληρούν τις προϋποθέσεις προαγωγής ή απόλυσης και παραπέμπονται σε επαναληπτική εξέταση</a:t>
            </a:r>
            <a:br>
              <a:rPr lang="el-GR" dirty="0" smtClean="0"/>
            </a:br>
            <a:r>
              <a:rPr lang="el-GR" dirty="0" smtClean="0"/>
              <a:t>γ) τη </a:t>
            </a:r>
            <a:r>
              <a:rPr lang="el-GR" u="sng" dirty="0" smtClean="0"/>
              <a:t>δεύτερη εξεταστική περίοδο</a:t>
            </a:r>
            <a:r>
              <a:rPr lang="el-GR" dirty="0" smtClean="0"/>
              <a:t> στην οποία διεξάγονται επαναληπτικές εξετάσεις σε όσα μαθήματα έχουν παραπεμφθεί μαθητές.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lstStyle/>
          <a:p>
            <a:r>
              <a:rPr lang="el-GR" dirty="0" smtClean="0"/>
              <a:t>Βαθμός ετήσιας επίδοσης</a:t>
            </a:r>
            <a:endParaRPr lang="el-GR" dirty="0"/>
          </a:p>
        </p:txBody>
      </p:sp>
      <p:sp>
        <p:nvSpPr>
          <p:cNvPr id="3" name="2 - Θέση περιεχομένου"/>
          <p:cNvSpPr>
            <a:spLocks noGrp="1"/>
          </p:cNvSpPr>
          <p:nvPr>
            <p:ph idx="1"/>
          </p:nvPr>
        </p:nvSpPr>
        <p:spPr>
          <a:xfrm>
            <a:off x="428596" y="1285860"/>
            <a:ext cx="8229600" cy="5214974"/>
          </a:xfrm>
        </p:spPr>
        <p:txBody>
          <a:bodyPr>
            <a:normAutofit fontScale="70000" lnSpcReduction="20000"/>
          </a:bodyPr>
          <a:lstStyle/>
          <a:p>
            <a:pPr>
              <a:buNone/>
            </a:pPr>
            <a:r>
              <a:rPr lang="el-GR" dirty="0" smtClean="0"/>
              <a:t>      1. Στα μαθήματα της πρώτης ομάδας (Ομάδα Α΄) βαθμός ετήσιας επίδοσης των μαθητών είναι το ένα τρίτο του αθροίσματος των βαθμών του πρώτου τετραμήνου, του δεύτερου τετραμήνου και της γραπτής ανακεφαλαιωτικής εξέτασης.</a:t>
            </a:r>
            <a:endParaRPr lang="en-US" dirty="0" smtClean="0"/>
          </a:p>
          <a:p>
            <a:pPr>
              <a:buNone/>
            </a:pPr>
            <a:r>
              <a:rPr lang="el-GR" dirty="0" smtClean="0"/>
              <a:t/>
            </a:r>
            <a:br>
              <a:rPr lang="el-GR" dirty="0" smtClean="0"/>
            </a:br>
            <a:r>
              <a:rPr lang="el-GR" dirty="0" smtClean="0"/>
              <a:t>2. Στα μαθήματα της δεύτερης ομάδας (Ομάδα Β΄) και της τρίτης ομάδας (Ομάδα Γ΄) βαθμός ετήσιας επίδοσης των μαθητών είναι ο μέσος όρος των βαθμών του πρώτου τετραμήνου και του δεύτερου τετραμήνου.</a:t>
            </a:r>
            <a:endParaRPr lang="en-US" dirty="0" smtClean="0"/>
          </a:p>
          <a:p>
            <a:pPr>
              <a:buNone/>
            </a:pPr>
            <a:r>
              <a:rPr lang="el-GR" dirty="0" smtClean="0"/>
              <a:t/>
            </a:r>
            <a:br>
              <a:rPr lang="el-GR" dirty="0" smtClean="0"/>
            </a:br>
            <a:r>
              <a:rPr lang="el-GR" dirty="0" smtClean="0"/>
              <a:t>3. Αν σε ένα μάθημα για κάποιο λόγο λείπει ο βαθμός του ενός από τα δύο τετράμηνα, ως βαθμός επίδοσης για αυτό το τετράμηνο θεωρείται ο βαθμός του άλλου τετραμήνου. Σε περίπτωση που για οποιονδήποτε λόγο δεν κατατεθεί βαθμολογία ενός μαθήματος σε κανένα τετράμηνο και εφόσον η φοίτηση του μαθητή κριθεί επαρκής, ο Διευθυντής του σχολείου συγκροτεί διμελή επιτροπή εκπαιδευτικών του σχολείου που έχουν σε πρώτη ή σε δεύτερη ανάθεση το εξεταζόμενο μάθημα, η οποία διενεργεί ειδική προφορική εξέταση στην ύλη του Β΄ τετραμήνου το αργότερο την επομένη ημέρα από τη λήξη των μαθημάτων του Β΄ τετραμήνου. Η βαθμολογία αυτής της εξέτασης αποτελεί τον βαθμό επίδοσης για κάθε τετράμηνο.</a:t>
            </a:r>
          </a:p>
          <a:p>
            <a:pPr>
              <a:buNone/>
            </a:pP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μαθητής κρίνεται άξιος προαγωγής ή απόλυσης</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sz="3500" dirty="0" smtClean="0"/>
              <a:t>     i) όταν έχει σε κάθε μάθημα βαθμό ετήσιας επίδοσης τουλάχιστον δέκα (10)</a:t>
            </a:r>
            <a:r>
              <a:rPr lang="en-US" sz="3500" dirty="0" smtClean="0"/>
              <a:t> </a:t>
            </a:r>
            <a:r>
              <a:rPr lang="el-GR" sz="3500" dirty="0" smtClean="0"/>
              <a:t>ή</a:t>
            </a:r>
            <a:br>
              <a:rPr lang="el-GR" sz="3500" dirty="0" smtClean="0"/>
            </a:br>
            <a:r>
              <a:rPr lang="el-GR" sz="3500" dirty="0" smtClean="0"/>
              <a:t>ii) όταν έχει γενικό μέσο όρο βαθμών ετήσιας επίδοσης τουλάχιστον δεκατρία (13)</a:t>
            </a:r>
            <a:r>
              <a:rPr lang="el-GR" dirty="0" smtClean="0"/>
              <a:t/>
            </a:r>
            <a:br>
              <a:rPr lang="el-GR" dirty="0" smtClean="0"/>
            </a:br>
            <a:r>
              <a:rPr lang="el-GR" dirty="0" smtClean="0"/>
              <a:t/>
            </a:r>
            <a:br>
              <a:rPr lang="el-GR" dirty="0" smtClean="0"/>
            </a:br>
            <a:r>
              <a:rPr lang="en-US" dirty="0" smtClean="0"/>
              <a:t>     </a:t>
            </a:r>
            <a:r>
              <a:rPr lang="el-GR" dirty="0" smtClean="0"/>
              <a:t>Στην περίπτωση που εξάγεται για μαθητή απορριπτικό αποτέλεσμα σε κλάδο μαθήματος και ο συνολικός βαθμός στο μάθημα ως μέσος όρος των βαθμών των κλάδων είναι επίσης απορριπτικός, ο μαθητής αυτός παραπέμπεται μόνο στον κλάδο του μαθήματος στον οποίον υστέρησε</a:t>
            </a:r>
            <a:r>
              <a:rPr lang="en-US" dirty="0" smtClean="0"/>
              <a:t>.</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Επανάληψη εξέτασης-τάξης</a:t>
            </a:r>
            <a:br>
              <a:rPr lang="el-GR" dirty="0" smtClean="0"/>
            </a:br>
            <a:r>
              <a:rPr lang="el-GR" dirty="0" smtClean="0"/>
              <a:t>Α΄ και Β΄ τάξη</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dirty="0" smtClean="0"/>
              <a:t>       </a:t>
            </a:r>
            <a:r>
              <a:rPr lang="en-US" dirty="0" smtClean="0"/>
              <a:t>          </a:t>
            </a:r>
            <a:r>
              <a:rPr lang="el-GR" sz="9600" dirty="0" smtClean="0"/>
              <a:t>Αν δεν πληρούνται οι παραπάνω προϋποθέσεις προαγωγής ή απόλυσης, ο μαθητής παραπέμπεται σε επαναληπτική εξέταση στα μαθήματα στα οποία ο βαθμός ετήσιας επίδοσης είναι μικρότερος από δέκα (10).</a:t>
            </a:r>
          </a:p>
          <a:p>
            <a:pPr algn="just">
              <a:buNone/>
            </a:pPr>
            <a:endParaRPr lang="el-GR" sz="9600" dirty="0" smtClean="0"/>
          </a:p>
          <a:p>
            <a:pPr algn="just">
              <a:buNone/>
            </a:pPr>
            <a:r>
              <a:rPr lang="el-GR" sz="9600" dirty="0" smtClean="0"/>
              <a:t>      Για τους παραπεμπόμενους μαθητές υλοποιείται από το σχολείο πρόγραμμα υποστηρικτικής διδασκαλίας πέντε έως δέκα (5-10) διδακτικών ωρών, ανάλογα με τις ανάγκες των μαθητών. Η υλοποίησή του ανατίθεται σε εκπαιδευτικούς του σχολείου από τον σύλλογο διδασκόντων.</a:t>
            </a:r>
          </a:p>
          <a:p>
            <a:pPr algn="just">
              <a:buNone/>
            </a:pPr>
            <a:endParaRPr lang="el-GR" sz="9600" dirty="0" smtClean="0"/>
          </a:p>
          <a:p>
            <a:pPr algn="just">
              <a:buNone/>
            </a:pPr>
            <a:r>
              <a:rPr lang="en-US" sz="9600" dirty="0" smtClean="0"/>
              <a:t>     </a:t>
            </a:r>
            <a:r>
              <a:rPr lang="el-GR" sz="9600" dirty="0" smtClean="0"/>
              <a:t>Αν και μετά τις επαναληπτικές εξετάσεις μαθητής της Α΄ και Β΄ τάξης δεν κριθεί άξιος προαγωγής, τότε επαναλαμβάνει την τάξη.</a:t>
            </a:r>
          </a:p>
          <a:p>
            <a:pPr>
              <a:buNone/>
            </a:pPr>
            <a:r>
              <a:rPr lang="el-GR" sz="9600" dirty="0" smtClean="0"/>
              <a:t/>
            </a:r>
            <a:br>
              <a:rPr lang="el-GR" sz="9600" dirty="0" smtClean="0"/>
            </a:br>
            <a:endParaRPr lang="el-GR" sz="9600" dirty="0" smtClean="0"/>
          </a:p>
          <a:p>
            <a:pPr>
              <a:buNone/>
            </a:pPr>
            <a:r>
              <a:rPr lang="el-GR" dirty="0" smtClean="0"/>
              <a:t/>
            </a:r>
            <a:br>
              <a:rPr lang="el-GR" dirty="0" smtClean="0"/>
            </a:b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Επανάληψη εξέτασης-τάξης</a:t>
            </a:r>
            <a:br>
              <a:rPr lang="el-GR" dirty="0" smtClean="0"/>
            </a:br>
            <a:r>
              <a:rPr lang="el-GR" dirty="0" smtClean="0"/>
              <a:t>Γ΄ τάξη</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n-US" dirty="0" smtClean="0"/>
              <a:t> </a:t>
            </a:r>
            <a:r>
              <a:rPr lang="el-GR" dirty="0" smtClean="0"/>
              <a:t>Αν και μετά τις επαναληπτικές εξετάσεις μαθητής της Γ΄ τάξης δεν κριθεί άξιος απόλυσης, τότε δύναται να προσέλθει σε επαναληπτικές εξετάσεις πριν από την έναρξη των μαθημάτων τον Σεπτέμβριο, στα μαθήματα στα οποία ο βαθμός ετήσιας επίδοσης είναι μικρότερος από δέκα (10) καθώς και σε εξετάσεις επόμενου σχολικού έτους. Οι εξετάσεις του Σεπτεμβρίου διεξάγονται με τον τρόπο και τη διαδικασία των επαναληπτικών εξετάσεων του Ιουνίου.</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Αξιολόγηση μαθητών</a:t>
            </a:r>
            <a:br>
              <a:rPr lang="el-GR" dirty="0" smtClean="0"/>
            </a:br>
            <a:r>
              <a:rPr lang="el-GR" dirty="0" smtClean="0"/>
              <a:t>ειδικών περιπτώσεων</a:t>
            </a:r>
            <a:endParaRPr lang="el-GR" dirty="0"/>
          </a:p>
        </p:txBody>
      </p:sp>
      <p:sp>
        <p:nvSpPr>
          <p:cNvPr id="3" name="2 - Θέση περιεχομένου"/>
          <p:cNvSpPr>
            <a:spLocks noGrp="1"/>
          </p:cNvSpPr>
          <p:nvPr>
            <p:ph idx="1"/>
          </p:nvPr>
        </p:nvSpPr>
        <p:spPr/>
        <p:txBody>
          <a:bodyPr>
            <a:normAutofit/>
          </a:bodyPr>
          <a:lstStyle/>
          <a:p>
            <a:pPr algn="ctr">
              <a:buNone/>
            </a:pPr>
            <a:endParaRPr lang="el-GR" sz="6000" dirty="0" smtClean="0"/>
          </a:p>
          <a:p>
            <a:pPr algn="ctr">
              <a:buNone/>
            </a:pPr>
            <a:r>
              <a:rPr lang="el-GR" sz="4800" dirty="0" smtClean="0"/>
              <a:t>Προσωπική ενημέρωση</a:t>
            </a:r>
            <a:endParaRPr lang="el-GR" sz="4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ΣΥΜΠΕΡΙΦΟΡΑ</a:t>
            </a:r>
            <a:endParaRPr lang="el-GR" dirty="0"/>
          </a:p>
        </p:txBody>
      </p:sp>
      <p:sp>
        <p:nvSpPr>
          <p:cNvPr id="3" name="2 - Θέση περιεχομένου"/>
          <p:cNvSpPr>
            <a:spLocks noGrp="1"/>
          </p:cNvSpPr>
          <p:nvPr>
            <p:ph idx="1"/>
          </p:nvPr>
        </p:nvSpPr>
        <p:spPr/>
        <p:txBody>
          <a:bodyPr>
            <a:normAutofit lnSpcReduction="10000"/>
          </a:bodyPr>
          <a:lstStyle/>
          <a:p>
            <a:pPr algn="ctr">
              <a:buNone/>
            </a:pPr>
            <a:r>
              <a:rPr lang="el-GR" altLang="el-GR" sz="4000" b="1" dirty="0" smtClean="0"/>
              <a:t>Σεβασμός των χώρων του σχολείου</a:t>
            </a:r>
          </a:p>
          <a:p>
            <a:pPr>
              <a:buNone/>
            </a:pPr>
            <a:r>
              <a:rPr lang="el-GR" altLang="el-GR" sz="3500" dirty="0" smtClean="0"/>
              <a:t>   Οι μαθητές πρέπει να διατηρούν καθαρές τις αίθουσες διδασκαλίας, τα θρανία , τους χώρους υγιεινής, τους διαδρόμους, τα κλιμακοστάσια και την αυλή του σχολείου. Μαθητής που δεν σέβεται την περιουσία του δημόσιου σχολείου και προξενεί ζημιές ελέγχεται πειθαρχικά και είναι υποχρεωμένος να επανορθώσει.</a:t>
            </a:r>
          </a:p>
          <a:p>
            <a:pPr algn="ctr">
              <a:buNone/>
            </a:pPr>
            <a:endParaRPr lang="el-GR"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ΣΥΜΠΕΡΙΦΟΡΑ</a:t>
            </a:r>
            <a:endParaRPr lang="el-GR" dirty="0"/>
          </a:p>
        </p:txBody>
      </p:sp>
      <p:sp>
        <p:nvSpPr>
          <p:cNvPr id="3" name="2 - Θέση περιεχομένου"/>
          <p:cNvSpPr>
            <a:spLocks noGrp="1"/>
          </p:cNvSpPr>
          <p:nvPr>
            <p:ph idx="1"/>
          </p:nvPr>
        </p:nvSpPr>
        <p:spPr>
          <a:xfrm>
            <a:off x="457200" y="1412776"/>
            <a:ext cx="8229600" cy="4896584"/>
          </a:xfrm>
        </p:spPr>
        <p:txBody>
          <a:bodyPr>
            <a:normAutofit fontScale="92500"/>
          </a:bodyPr>
          <a:lstStyle/>
          <a:p>
            <a:pPr algn="ctr">
              <a:buNone/>
            </a:pPr>
            <a:r>
              <a:rPr lang="el-GR" sz="4000" dirty="0" smtClean="0"/>
              <a:t>Απαγορεύεται η </a:t>
            </a:r>
            <a:r>
              <a:rPr lang="el-GR" sz="4000" b="1" dirty="0" smtClean="0"/>
              <a:t>κατοχή-χρήση κινητών</a:t>
            </a:r>
            <a:endParaRPr lang="el-GR" sz="4000" dirty="0" smtClean="0"/>
          </a:p>
          <a:p>
            <a:pPr>
              <a:buNone/>
            </a:pPr>
            <a:r>
              <a:rPr lang="el-GR" sz="4000" dirty="0" smtClean="0"/>
              <a:t>    </a:t>
            </a:r>
            <a:r>
              <a:rPr lang="el-GR" sz="3500" dirty="0" smtClean="0"/>
              <a:t>η φωτογράφηση ή βιντεοσκόπηση ή ηχογράφηση με οποιοδήποτε μέσο εντός του χώρου του σχολείου χωρίς της άδεια της Διεύθυνσης.</a:t>
            </a:r>
          </a:p>
          <a:p>
            <a:pPr algn="ctr">
              <a:buNone/>
            </a:pPr>
            <a:endParaRPr lang="el-GR" sz="4000" b="1" dirty="0" smtClean="0"/>
          </a:p>
          <a:p>
            <a:pPr algn="ctr">
              <a:buNone/>
            </a:pPr>
            <a:endParaRPr lang="el-GR" sz="4000" b="1" dirty="0" smtClean="0"/>
          </a:p>
          <a:p>
            <a:pPr algn="ctr">
              <a:buNone/>
            </a:pPr>
            <a:r>
              <a:rPr lang="el-GR" sz="1800" b="1" dirty="0" smtClean="0"/>
              <a:t> </a:t>
            </a:r>
            <a:endParaRPr lang="el-GR" sz="1800" b="1" dirty="0"/>
          </a:p>
        </p:txBody>
      </p:sp>
      <p:pic>
        <p:nvPicPr>
          <p:cNvPr id="4" name="Picture 2"/>
          <p:cNvPicPr>
            <a:picLocks noChangeAspect="1" noChangeArrowheads="1"/>
          </p:cNvPicPr>
          <p:nvPr/>
        </p:nvPicPr>
        <p:blipFill>
          <a:blip r:embed="rId2" cstate="print"/>
          <a:srcRect/>
          <a:stretch>
            <a:fillRect/>
          </a:stretch>
        </p:blipFill>
        <p:spPr>
          <a:xfrm>
            <a:off x="467544" y="4149080"/>
            <a:ext cx="3848100" cy="2520280"/>
          </a:xfrm>
          <a:prstGeom prst="rect">
            <a:avLst/>
          </a:prstGeom>
        </p:spPr>
      </p:pic>
      <p:sp>
        <p:nvSpPr>
          <p:cNvPr id="5" name="4 - Ορθογώνιο"/>
          <p:cNvSpPr/>
          <p:nvPr/>
        </p:nvSpPr>
        <p:spPr>
          <a:xfrm>
            <a:off x="4860032" y="4077072"/>
            <a:ext cx="3456384" cy="3508653"/>
          </a:xfrm>
          <a:prstGeom prst="rect">
            <a:avLst/>
          </a:prstGeom>
        </p:spPr>
        <p:txBody>
          <a:bodyPr wrap="square">
            <a:spAutoFit/>
          </a:bodyPr>
          <a:lstStyle/>
          <a:p>
            <a:endParaRPr lang="el-GR" b="1" dirty="0" smtClean="0"/>
          </a:p>
          <a:p>
            <a:endParaRPr lang="el-GR" b="1" dirty="0" smtClean="0"/>
          </a:p>
          <a:p>
            <a:endParaRPr lang="el-GR" b="1" dirty="0"/>
          </a:p>
          <a:p>
            <a:r>
              <a:rPr lang="el-GR" sz="2400" b="1" dirty="0" smtClean="0"/>
              <a:t>Όταν συντρέχει σοβαρός λόγος οι μαθητές τηλεφωνούν από το γραφείο της Διεύθυνσης</a:t>
            </a:r>
          </a:p>
          <a:p>
            <a:endParaRPr lang="el-GR" sz="2400" b="1" dirty="0"/>
          </a:p>
          <a:p>
            <a:endParaRPr lang="el-GR" sz="2400" b="1" dirty="0" smtClean="0"/>
          </a:p>
          <a:p>
            <a:r>
              <a:rPr lang="el-GR" sz="2400" b="1" dirty="0" smtClean="0"/>
              <a:t>Κατάσχεση-ποινή</a:t>
            </a:r>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4800" dirty="0" smtClean="0"/>
              <a:t>ΤΟ ΣΧΟΛΕΙΟ ΜΑΣ</a:t>
            </a:r>
            <a:endParaRPr lang="el-GR" sz="4800" dirty="0"/>
          </a:p>
        </p:txBody>
      </p:sp>
      <p:sp>
        <p:nvSpPr>
          <p:cNvPr id="3" name="2 - Θέση περιεχομένου"/>
          <p:cNvSpPr>
            <a:spLocks noGrp="1"/>
          </p:cNvSpPr>
          <p:nvPr>
            <p:ph idx="1"/>
          </p:nvPr>
        </p:nvSpPr>
        <p:spPr>
          <a:xfrm>
            <a:off x="323528" y="1556792"/>
            <a:ext cx="8686800" cy="4525963"/>
          </a:xfrm>
        </p:spPr>
        <p:txBody>
          <a:bodyPr>
            <a:normAutofit/>
          </a:bodyPr>
          <a:lstStyle/>
          <a:p>
            <a:pPr algn="ctr">
              <a:lnSpc>
                <a:spcPct val="90000"/>
              </a:lnSpc>
              <a:buNone/>
            </a:pPr>
            <a:endParaRPr lang="el-GR" b="1" dirty="0" smtClean="0"/>
          </a:p>
          <a:p>
            <a:pPr algn="ctr">
              <a:lnSpc>
                <a:spcPct val="90000"/>
              </a:lnSpc>
              <a:buNone/>
            </a:pPr>
            <a:r>
              <a:rPr lang="el-GR" sz="4000" b="1" dirty="0" smtClean="0"/>
              <a:t>Οι μαθητές</a:t>
            </a:r>
          </a:p>
          <a:p>
            <a:pPr algn="ctr">
              <a:lnSpc>
                <a:spcPct val="90000"/>
              </a:lnSpc>
              <a:buNone/>
            </a:pPr>
            <a:endParaRPr lang="el-GR" sz="4000" b="1" dirty="0" smtClean="0"/>
          </a:p>
          <a:p>
            <a:pPr algn="ctr">
              <a:lnSpc>
                <a:spcPct val="90000"/>
              </a:lnSpc>
              <a:buNone/>
            </a:pPr>
            <a:r>
              <a:rPr lang="el-GR" b="1" dirty="0" smtClean="0"/>
              <a:t>Α΄ ΓΥΜΝΑΣΙΟΥ: 3 τμήματα</a:t>
            </a:r>
          </a:p>
          <a:p>
            <a:pPr algn="ctr">
              <a:lnSpc>
                <a:spcPct val="90000"/>
              </a:lnSpc>
              <a:buNone/>
            </a:pPr>
            <a:endParaRPr lang="el-GR" b="1" dirty="0" smtClean="0"/>
          </a:p>
          <a:p>
            <a:pPr algn="ctr">
              <a:lnSpc>
                <a:spcPct val="90000"/>
              </a:lnSpc>
              <a:buNone/>
            </a:pPr>
            <a:r>
              <a:rPr lang="el-GR" b="1" dirty="0" smtClean="0"/>
              <a:t>Β΄ ΓΥΜΝΑΣΙΟΥ: 3 τμήματα</a:t>
            </a:r>
          </a:p>
          <a:p>
            <a:pPr algn="ctr">
              <a:lnSpc>
                <a:spcPct val="90000"/>
              </a:lnSpc>
              <a:buNone/>
            </a:pPr>
            <a:endParaRPr lang="el-GR" b="1" dirty="0" smtClean="0"/>
          </a:p>
          <a:p>
            <a:pPr algn="ctr">
              <a:lnSpc>
                <a:spcPct val="90000"/>
              </a:lnSpc>
              <a:buNone/>
            </a:pPr>
            <a:r>
              <a:rPr lang="el-GR" b="1" dirty="0" smtClean="0"/>
              <a:t>Γ΄ ΓΥΜΝΑΣΙΟΥ: 3 τμήματα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ΣΥΜΠΕΡΙΦΟΡΑ</a:t>
            </a:r>
            <a:endParaRPr lang="el-GR" dirty="0"/>
          </a:p>
        </p:txBody>
      </p:sp>
      <p:sp>
        <p:nvSpPr>
          <p:cNvPr id="3" name="2 - Θέση περιεχομένου"/>
          <p:cNvSpPr>
            <a:spLocks noGrp="1"/>
          </p:cNvSpPr>
          <p:nvPr>
            <p:ph idx="1"/>
          </p:nvPr>
        </p:nvSpPr>
        <p:spPr/>
        <p:txBody>
          <a:bodyPr/>
          <a:lstStyle/>
          <a:p>
            <a:r>
              <a:rPr lang="el-GR" dirty="0" smtClean="0"/>
              <a:t>Απαγορεύεται το κάπνισμα σε όλους τους εσωτερικούς και εξωτερικούς χώρους του σχολείου</a:t>
            </a:r>
          </a:p>
          <a:p>
            <a:r>
              <a:rPr lang="el-GR" dirty="0" smtClean="0"/>
              <a:t>Μονοήμερη αποβολή</a:t>
            </a:r>
          </a:p>
          <a:p>
            <a:r>
              <a:rPr lang="el-GR" dirty="0" smtClean="0"/>
              <a:t>Διοργάνωση αντικαπνιστικών δράσεων</a:t>
            </a:r>
          </a:p>
          <a:p>
            <a:pPr>
              <a:buNone/>
            </a:pPr>
            <a:r>
              <a:rPr lang="el-GR" dirty="0" smtClean="0"/>
              <a:t>     </a:t>
            </a:r>
            <a:r>
              <a:rPr lang="el-GR" b="1" dirty="0" smtClean="0">
                <a:solidFill>
                  <a:srgbClr val="C00000"/>
                </a:solidFill>
              </a:rPr>
              <a:t>Το κάπνισμα εκτός του ότι είναι επιβλαβής,    άχρηστη και επικίνδυνη συνήθεια για όλους, πάντα ενοχλεί και τους γύρω μας</a:t>
            </a:r>
            <a:endParaRPr lang="el-GR" dirty="0">
              <a:solidFill>
                <a:srgbClr val="C00000"/>
              </a:solidFill>
            </a:endParaRPr>
          </a:p>
        </p:txBody>
      </p:sp>
      <p:pic>
        <p:nvPicPr>
          <p:cNvPr id="4" name="Picture 4" descr="C:\Τα έγγραφά μου\ΚΑΠΝΙΣΜΑ\ΕΙΚΟΝΕΣ\skeletos.gif"/>
          <p:cNvPicPr>
            <a:picLocks noChangeAspect="1" noChangeArrowheads="1"/>
          </p:cNvPicPr>
          <p:nvPr/>
        </p:nvPicPr>
        <p:blipFill>
          <a:blip r:embed="rId2" cstate="print">
            <a:clrChange>
              <a:clrFrom>
                <a:srgbClr val="59DE72"/>
              </a:clrFrom>
              <a:clrTo>
                <a:srgbClr val="59DE72">
                  <a:alpha val="0"/>
                </a:srgbClr>
              </a:clrTo>
            </a:clrChange>
          </a:blip>
          <a:srcRect/>
          <a:stretch>
            <a:fillRect/>
          </a:stretch>
        </p:blipFill>
        <p:spPr>
          <a:xfrm>
            <a:off x="5580112" y="4869160"/>
            <a:ext cx="3311525" cy="187220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ΣΥΜΠΕΡΙΦΟΡΑ</a:t>
            </a:r>
            <a:endParaRPr lang="el-GR" dirty="0"/>
          </a:p>
        </p:txBody>
      </p:sp>
      <p:sp>
        <p:nvSpPr>
          <p:cNvPr id="3" name="2 - Θέση περιεχομένου"/>
          <p:cNvSpPr>
            <a:spLocks noGrp="1"/>
          </p:cNvSpPr>
          <p:nvPr>
            <p:ph idx="1"/>
          </p:nvPr>
        </p:nvSpPr>
        <p:spPr/>
        <p:txBody>
          <a:bodyPr>
            <a:normAutofit fontScale="92500"/>
          </a:bodyPr>
          <a:lstStyle/>
          <a:p>
            <a:r>
              <a:rPr lang="el-GR" b="1" dirty="0" smtClean="0"/>
              <a:t>Ο σχολικός χώρος δεν επιτρέπει τις ακρότητες στην εμφάνισή  ή στην ενδυμασία. Η απλότητα στην εμφάνιση είναι σίγουρα κομψότερη από την εξεζητημένη παρουσία και δεν προκαλεί τους άλλους. </a:t>
            </a:r>
          </a:p>
          <a:p>
            <a:r>
              <a:rPr lang="el-GR" b="1" dirty="0" smtClean="0"/>
              <a:t>Δε φέρνουν οι μαθητές στο σχολείο κοσμήματα, ακριβά ρολόγια, μεγάλα χρηματικά ποσά, κινητά τηλέφωνα και γενικά ηλεκτρονικές συσκευές, Για τυχόν απώλεια τέτοιων αντικειμένων των οποίων η χρήση δεν επιτρέπεται στο σχολικό χώρο, το σχολείο δε φέρει καμία ευθύνη αντικατάστασης ή αναζήτησής τους. </a:t>
            </a:r>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ΦΥΛΑΞΗ ΣΧΟΛΕΙΟΥ</a:t>
            </a:r>
            <a:endParaRPr lang="el-GR" dirty="0"/>
          </a:p>
        </p:txBody>
      </p:sp>
      <p:sp>
        <p:nvSpPr>
          <p:cNvPr id="3" name="2 - Θέση περιεχομένου"/>
          <p:cNvSpPr>
            <a:spLocks noGrp="1"/>
          </p:cNvSpPr>
          <p:nvPr>
            <p:ph idx="1"/>
          </p:nvPr>
        </p:nvSpPr>
        <p:spPr/>
        <p:txBody>
          <a:bodyPr>
            <a:noAutofit/>
          </a:bodyPr>
          <a:lstStyle/>
          <a:p>
            <a:pPr algn="ctr">
              <a:buNone/>
            </a:pPr>
            <a:r>
              <a:rPr lang="el-GR" sz="8000" dirty="0" smtClean="0"/>
              <a:t>Σοβαρό ζήτημα που θέλει τη συνεργασία πολλών</a:t>
            </a:r>
            <a:endParaRPr lang="el-GR" sz="8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ΕΚΠΑΙΔΕΥΤΙΚΗ ΔΙΑΔΙΚΑΣΙΑ</a:t>
            </a:r>
            <a:br>
              <a:rPr lang="el-GR" dirty="0" smtClean="0"/>
            </a:br>
            <a:r>
              <a:rPr lang="el-GR" dirty="0" smtClean="0"/>
              <a:t>(εκτός τάξης)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Εκπόνηση προγραμμάτων (περιβαλλοντικών, αγωγής υγείας, αγωγής σταδιοδρομίας, πολιτιστικά)</a:t>
            </a:r>
          </a:p>
          <a:p>
            <a:r>
              <a:rPr lang="el-GR" dirty="0" smtClean="0"/>
              <a:t>Διοργάνωση δράσεων εντός σχολείου σε συνεργασία με εγκεκριμένους φορείς</a:t>
            </a:r>
          </a:p>
          <a:p>
            <a:r>
              <a:rPr lang="el-GR" dirty="0" smtClean="0"/>
              <a:t>Πραγματοποίηση εκπαιδευτικών επισκέψεων</a:t>
            </a:r>
          </a:p>
          <a:p>
            <a:r>
              <a:rPr lang="el-GR" dirty="0" smtClean="0"/>
              <a:t>Εκδρομές-περίπατοι</a:t>
            </a:r>
          </a:p>
          <a:p>
            <a:r>
              <a:rPr lang="el-GR" dirty="0" smtClean="0"/>
              <a:t>Διαγωνισμοί</a:t>
            </a:r>
          </a:p>
          <a:p>
            <a:r>
              <a:rPr lang="el-GR" dirty="0" smtClean="0"/>
              <a:t>Σεμινάρια</a:t>
            </a:r>
          </a:p>
          <a:p>
            <a:r>
              <a:rPr lang="el-GR" dirty="0" smtClean="0"/>
              <a:t>Συμμετοχή σε σχολικά δίκτυα – Πρόγραμμα </a:t>
            </a:r>
            <a:r>
              <a:rPr lang="en-US" dirty="0" smtClean="0"/>
              <a:t>Erasmus+</a:t>
            </a:r>
            <a:endParaRPr lang="el-GR" dirty="0" smtClean="0"/>
          </a:p>
          <a:p>
            <a:r>
              <a:rPr lang="el-GR" dirty="0" smtClean="0"/>
              <a:t>Συμμετοχή σε συνέδρια-φεστιβάλ</a:t>
            </a:r>
          </a:p>
          <a:p>
            <a:r>
              <a:rPr lang="el-GR" dirty="0" smtClean="0"/>
              <a:t>Λειτουργία της ιστοσελίδας του σχολείου</a:t>
            </a:r>
          </a:p>
          <a:p>
            <a:r>
              <a:rPr lang="el-GR" dirty="0" smtClean="0"/>
              <a:t>Προετοιμασία για πτυχίο Γαλλικών (Α1, Α2)</a:t>
            </a:r>
          </a:p>
          <a:p>
            <a:r>
              <a:rPr lang="el-GR" dirty="0" smtClean="0"/>
              <a:t>…</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512168"/>
          </a:xfrm>
        </p:spPr>
        <p:txBody>
          <a:bodyPr>
            <a:normAutofit fontScale="90000"/>
          </a:bodyPr>
          <a:lstStyle/>
          <a:p>
            <a:r>
              <a:rPr lang="el-GR" dirty="0" smtClean="0"/>
              <a:t>ΟΛΑ ΑΥΤΑ ΚΑΙ ΑΛΛΑ ΕΞΑΡΤΩΝΤΑΙ ΑΠΟ ΤΗΝ ΚΑΛΗ ΣΥΝΕΡΓΑΣΙΑ</a:t>
            </a:r>
            <a:br>
              <a:rPr lang="el-GR" dirty="0" smtClean="0"/>
            </a:br>
            <a:endParaRPr lang="el-GR" dirty="0"/>
          </a:p>
        </p:txBody>
      </p:sp>
      <p:sp>
        <p:nvSpPr>
          <p:cNvPr id="3" name="2 - Θέση περιεχομένου"/>
          <p:cNvSpPr>
            <a:spLocks noGrp="1"/>
          </p:cNvSpPr>
          <p:nvPr>
            <p:ph idx="1"/>
          </p:nvPr>
        </p:nvSpPr>
        <p:spPr>
          <a:xfrm>
            <a:off x="457200" y="2060848"/>
            <a:ext cx="8229600" cy="4248512"/>
          </a:xfrm>
        </p:spPr>
        <p:txBody>
          <a:bodyPr/>
          <a:lstStyle/>
          <a:p>
            <a:pPr algn="ctr">
              <a:buNone/>
            </a:pPr>
            <a:endParaRPr lang="el-GR" dirty="0" smtClean="0"/>
          </a:p>
          <a:p>
            <a:r>
              <a:rPr lang="el-GR" b="1" dirty="0" smtClean="0"/>
              <a:t>ΔΙΕΥΘΥΝΣΗΣ</a:t>
            </a:r>
          </a:p>
          <a:p>
            <a:r>
              <a:rPr lang="el-GR" b="1" dirty="0" smtClean="0"/>
              <a:t>ΚΑΘΗΓΗΤΩΝ</a:t>
            </a:r>
          </a:p>
          <a:p>
            <a:r>
              <a:rPr lang="el-GR" b="1" dirty="0" smtClean="0"/>
              <a:t>ΜΑΘΗΤΩΝ</a:t>
            </a:r>
          </a:p>
          <a:p>
            <a:r>
              <a:rPr lang="el-GR" b="1" dirty="0" smtClean="0"/>
              <a:t>ΓΟΝΕΩΝ</a:t>
            </a:r>
            <a:endParaRPr lang="el-GR"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98178"/>
          </a:xfrm>
        </p:spPr>
        <p:txBody>
          <a:bodyPr>
            <a:normAutofit fontScale="90000"/>
          </a:bodyPr>
          <a:lstStyle/>
          <a:p>
            <a:r>
              <a:rPr lang="el-GR" dirty="0" smtClean="0"/>
              <a:t>ΑΣ ΕΥΧΗΘΟΥΜΕ</a:t>
            </a:r>
            <a:br>
              <a:rPr lang="el-GR" dirty="0" smtClean="0"/>
            </a:br>
            <a:r>
              <a:rPr lang="el-GR" dirty="0" smtClean="0"/>
              <a:t>ΚΑΙ</a:t>
            </a:r>
            <a:br>
              <a:rPr lang="el-GR" dirty="0" smtClean="0"/>
            </a:br>
            <a:r>
              <a:rPr lang="el-GR" dirty="0" smtClean="0"/>
              <a:t>ΑΣ ΥΠΟΣΧΕΘΟΥΜΕ</a:t>
            </a:r>
            <a:endParaRPr lang="el-GR" dirty="0"/>
          </a:p>
        </p:txBody>
      </p:sp>
      <p:sp>
        <p:nvSpPr>
          <p:cNvPr id="3" name="2 - Θέση περιεχομένου"/>
          <p:cNvSpPr>
            <a:spLocks noGrp="1"/>
          </p:cNvSpPr>
          <p:nvPr>
            <p:ph idx="1"/>
          </p:nvPr>
        </p:nvSpPr>
        <p:spPr>
          <a:xfrm>
            <a:off x="457200" y="2060848"/>
            <a:ext cx="8229600" cy="4248512"/>
          </a:xfrm>
        </p:spPr>
        <p:txBody>
          <a:bodyPr/>
          <a:lstStyle/>
          <a:p>
            <a:pPr algn="ctr">
              <a:buNone/>
            </a:pPr>
            <a:r>
              <a:rPr lang="el-GR" dirty="0" smtClean="0"/>
              <a:t>    </a:t>
            </a:r>
            <a:r>
              <a:rPr lang="el-GR" b="1" dirty="0" smtClean="0"/>
              <a:t>Ο ΚΑΘΕΝΑΣ ΑΠΟ ΤΗ ΘΕΣΗ ΤΟΥ</a:t>
            </a:r>
          </a:p>
          <a:p>
            <a:pPr algn="ctr">
              <a:buNone/>
            </a:pPr>
            <a:r>
              <a:rPr lang="el-GR" b="1" dirty="0" smtClean="0"/>
              <a:t> ΝΑ ΚΑΝΕΙ ΤΟ ΚΑΛΥΤΕΡΟ ΠΟΥ ΜΠΟΡΕΙ</a:t>
            </a:r>
            <a:endParaRPr lang="en-US" b="1" smtClean="0"/>
          </a:p>
          <a:p>
            <a:pPr algn="ctr">
              <a:buNone/>
            </a:pPr>
            <a:endParaRPr lang="el-GR" b="1" dirty="0" smtClean="0"/>
          </a:p>
          <a:p>
            <a:pPr algn="ctr">
              <a:buNone/>
            </a:pPr>
            <a:r>
              <a:rPr lang="el-GR" b="1" dirty="0" smtClean="0"/>
              <a:t> ΓΙΑ ΝΑ ΚΑΜΑΡΩΝΟΥΜΕ </a:t>
            </a:r>
          </a:p>
          <a:p>
            <a:pPr algn="ctr">
              <a:buNone/>
            </a:pPr>
            <a:endParaRPr lang="el-GR" dirty="0" smtClean="0"/>
          </a:p>
          <a:p>
            <a:r>
              <a:rPr lang="el-GR" b="1" dirty="0" smtClean="0"/>
              <a:t>ΕΣΕΙΣ ΓΙΑ ΤΑ ΠΑΙΔΙΑ ΣΑΣ</a:t>
            </a:r>
          </a:p>
          <a:p>
            <a:pPr>
              <a:buNone/>
            </a:pPr>
            <a:r>
              <a:rPr lang="el-GR" b="1" dirty="0" smtClean="0"/>
              <a:t> </a:t>
            </a:r>
          </a:p>
          <a:p>
            <a:r>
              <a:rPr lang="el-GR" b="1" dirty="0" smtClean="0"/>
              <a:t>ΚΙ ΕΜΕΙΣ ΓΙΑ ΤΟΥΣ ΜΑΘΗΤΕΣ ΜΑΣ</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ΟΙ ΥΠΟΔΟΜΕΣ ΤΟΥ ΣΧΟΛΕΙΟΥ</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Εννέα αίθουσες διδασκαλίας (εφοδιασμένες με </a:t>
            </a:r>
            <a:r>
              <a:rPr lang="el-GR" dirty="0" err="1" smtClean="0"/>
              <a:t>διαδραστικούς</a:t>
            </a:r>
            <a:r>
              <a:rPr lang="el-GR" dirty="0" smtClean="0"/>
              <a:t> πίνακες, Η/Υ, </a:t>
            </a:r>
            <a:r>
              <a:rPr lang="en-US" dirty="0" smtClean="0"/>
              <a:t>projector</a:t>
            </a:r>
            <a:r>
              <a:rPr lang="el-GR" dirty="0" smtClean="0"/>
              <a:t>)</a:t>
            </a:r>
          </a:p>
          <a:p>
            <a:r>
              <a:rPr lang="el-GR" dirty="0" smtClean="0"/>
              <a:t>Εργαστήριο Φυσικών επιστημών</a:t>
            </a:r>
          </a:p>
          <a:p>
            <a:r>
              <a:rPr lang="en-US" dirty="0" smtClean="0"/>
              <a:t>2 </a:t>
            </a:r>
            <a:r>
              <a:rPr lang="el-GR" dirty="0" smtClean="0"/>
              <a:t>Εργαστήρια Πληροφορικής</a:t>
            </a:r>
          </a:p>
          <a:p>
            <a:r>
              <a:rPr lang="el-GR" dirty="0" smtClean="0"/>
              <a:t>Εργαστήριο Καλλιτεχνικών</a:t>
            </a:r>
          </a:p>
          <a:p>
            <a:r>
              <a:rPr lang="el-GR" dirty="0" smtClean="0"/>
              <a:t>Εργαστήριο Τεχνολογίας</a:t>
            </a:r>
          </a:p>
          <a:p>
            <a:r>
              <a:rPr lang="el-GR" dirty="0" smtClean="0"/>
              <a:t>Βιβλιοθήκη</a:t>
            </a:r>
          </a:p>
          <a:p>
            <a:r>
              <a:rPr lang="el-GR" dirty="0" smtClean="0"/>
              <a:t>Αίθουσα εκδηλώσεων</a:t>
            </a:r>
          </a:p>
          <a:p>
            <a:r>
              <a:rPr lang="el-GR" dirty="0" smtClean="0"/>
              <a:t>Ανοικτό μικρό αμφιθέατρο</a:t>
            </a:r>
          </a:p>
          <a:p>
            <a:r>
              <a:rPr lang="el-GR" dirty="0" smtClean="0"/>
              <a:t>Στεγασμένος ανοικτός χώρος με κερκίδες</a:t>
            </a:r>
          </a:p>
          <a:p>
            <a:r>
              <a:rPr lang="el-GR" dirty="0" smtClean="0"/>
              <a:t>Βοηθητικοί χώροι</a:t>
            </a:r>
          </a:p>
          <a:p>
            <a:r>
              <a:rPr lang="el-GR" dirty="0" smtClean="0"/>
              <a:t>Γραφεία (Διευθυντή/</a:t>
            </a:r>
            <a:r>
              <a:rPr lang="el-GR" dirty="0" err="1" smtClean="0"/>
              <a:t>Υποδιευθυντ</a:t>
            </a:r>
            <a:r>
              <a:rPr lang="el-GR" dirty="0" smtClean="0"/>
              <a:t>ή και καθηγητών)</a:t>
            </a:r>
          </a:p>
          <a:p>
            <a:pPr>
              <a:buNone/>
            </a:pPr>
            <a:endParaRPr lang="el-GR" dirty="0" smtClean="0"/>
          </a:p>
          <a:p>
            <a:endParaRPr lang="el-GR"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ΤΙ ΘΑ ΕΠΙΔΙΩΞΟΥΜΕ</a:t>
            </a:r>
            <a:br>
              <a:rPr lang="el-GR" dirty="0" smtClean="0"/>
            </a:br>
            <a:r>
              <a:rPr lang="el-GR" sz="2700" dirty="0" smtClean="0"/>
              <a:t>(σε συνεργασία με σας τους γονείς)</a:t>
            </a:r>
            <a:endParaRPr lang="el-GR" sz="2700" dirty="0"/>
          </a:p>
        </p:txBody>
      </p:sp>
      <p:sp>
        <p:nvSpPr>
          <p:cNvPr id="3" name="2 - Θέση περιεχομένου"/>
          <p:cNvSpPr>
            <a:spLocks noGrp="1"/>
          </p:cNvSpPr>
          <p:nvPr>
            <p:ph idx="1"/>
          </p:nvPr>
        </p:nvSpPr>
        <p:spPr>
          <a:xfrm>
            <a:off x="457200" y="2276872"/>
            <a:ext cx="8229600" cy="4032488"/>
          </a:xfrm>
        </p:spPr>
        <p:txBody>
          <a:bodyPr/>
          <a:lstStyle/>
          <a:p>
            <a:r>
              <a:rPr lang="el-GR" dirty="0" smtClean="0"/>
              <a:t>Δημιουργία ασφαλούς και ευχάριστου περιβάλλοντος για τα παιδιά</a:t>
            </a:r>
          </a:p>
          <a:p>
            <a:r>
              <a:rPr lang="el-GR" dirty="0" smtClean="0"/>
              <a:t>Εξατομικευμένο ενδιαφέρον</a:t>
            </a:r>
          </a:p>
          <a:p>
            <a:r>
              <a:rPr lang="el-GR" dirty="0" smtClean="0"/>
              <a:t>Κλίμα εμπιστοσύνης και συνεργασίας</a:t>
            </a:r>
          </a:p>
          <a:p>
            <a:r>
              <a:rPr lang="el-GR" dirty="0" smtClean="0"/>
              <a:t>Ανάπτυξη δεξιοτήτων</a:t>
            </a:r>
          </a:p>
          <a:p>
            <a:r>
              <a:rPr lang="el-GR" dirty="0" smtClean="0"/>
              <a:t>Καλλιέργεια σωματική, νοητική, πνευματική, ηθική</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a:xfrm>
            <a:off x="457200" y="2060848"/>
            <a:ext cx="8229600" cy="4248512"/>
          </a:xfrm>
        </p:spPr>
        <p:txBody>
          <a:bodyPr>
            <a:normAutofit/>
          </a:bodyPr>
          <a:lstStyle/>
          <a:p>
            <a:pPr algn="ctr">
              <a:buNone/>
            </a:pPr>
            <a:r>
              <a:rPr lang="el-GR" altLang="el-GR" sz="5400" b="1" dirty="0" smtClean="0"/>
              <a:t>Πρωταρχική σημασία</a:t>
            </a:r>
          </a:p>
          <a:p>
            <a:pPr algn="ctr">
              <a:buNone/>
            </a:pPr>
            <a:r>
              <a:rPr lang="el-GR" altLang="el-GR" sz="5400" b="1" dirty="0" smtClean="0"/>
              <a:t> η τακτική φοίτηση </a:t>
            </a:r>
          </a:p>
          <a:p>
            <a:pPr>
              <a:buNone/>
            </a:pPr>
            <a:endParaRPr lang="el-GR" sz="5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altLang="el-GR" b="1" dirty="0" smtClean="0"/>
              <a:t>    </a:t>
            </a:r>
            <a:r>
              <a:rPr lang="en-US" altLang="el-GR" b="1" dirty="0" smtClean="0"/>
              <a:t> </a:t>
            </a:r>
            <a:r>
              <a:rPr lang="el-GR" altLang="el-GR" b="1" dirty="0" smtClean="0"/>
              <a:t>Κάθε ώρα μαθήματος, ο απουσιολόγος της τάξης, σημειώνει στο απουσιολόγιο τους απόντες μαθητές και υπογράφει ο διδάσκων καθηγητής. Συνεπώς κάθε ημέρα λειτουργίας του σχολείου ο μαθητής που απουσιάζει παίρνει ισάριθμες απουσίες με το ωρολόγιο πρόγραμμα (π</a:t>
            </a:r>
            <a:r>
              <a:rPr lang="en-US" altLang="el-GR" b="1" dirty="0" smtClean="0"/>
              <a:t>.</a:t>
            </a:r>
            <a:r>
              <a:rPr lang="el-GR" altLang="el-GR" b="1" dirty="0" smtClean="0"/>
              <a:t>χ</a:t>
            </a:r>
            <a:r>
              <a:rPr lang="en-US" altLang="el-GR" b="1" dirty="0" smtClean="0"/>
              <a:t>.</a:t>
            </a:r>
            <a:r>
              <a:rPr lang="el-GR" altLang="el-GR" b="1" dirty="0" smtClean="0"/>
              <a:t> αν έχει επτάωρο παίρνει 7 απουσίες).</a:t>
            </a:r>
            <a:r>
              <a:rPr lang="en-US" altLang="el-GR" b="1" dirty="0" smtClean="0"/>
              <a:t> </a:t>
            </a:r>
          </a:p>
          <a:p>
            <a:pPr>
              <a:buNone/>
            </a:pPr>
            <a:r>
              <a:rPr lang="en-US" altLang="el-GR" b="1" dirty="0" smtClean="0"/>
              <a:t>     </a:t>
            </a:r>
            <a:r>
              <a:rPr lang="el-GR" altLang="el-GR" b="1" dirty="0" smtClean="0"/>
              <a:t>Ισάριθμες απουσίες με το ωρολόγιο πρόγραμμα χρεώνεται ο μαθητής και όταν απουσιάζει από εκδηλώσεις του σχολείου (Εθνικές γιορτές, περιπάτους κλπ).</a:t>
            </a:r>
            <a:endParaRPr lang="el-GR" alt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altLang="el-GR" b="1" dirty="0" smtClean="0"/>
              <a:t>     Οι απουσίες μπορούν να χαρακτηρισθούν ως δικαιολογημένες είτε με την προσκόμιση ιατρικής ή νοσοκομειακής βεβαίωσης είτε με αίτηση δικαιολόγησης από τον ίδιο τον κηδεμόνα, το βραδύτερο μέχρι και τη δεκάτη μέρα από την επιστροφή του μαθητή στο σχολείο. Σημειωτέον ότι ο κηδεμόνας μπορεί να δικαιολογήσει το πολύ 10 ημέρες το χρόνο και όχι περισσότερες από 2 ημέρες κάθε φορά. Επίσης</a:t>
            </a:r>
            <a:r>
              <a:rPr lang="en-US" altLang="el-GR" b="1" dirty="0" smtClean="0"/>
              <a:t>,</a:t>
            </a:r>
            <a:r>
              <a:rPr lang="el-GR" altLang="el-GR" b="1" dirty="0" smtClean="0"/>
              <a:t> δεν μπορεί να δικαιολογήσει τμήμα ημέρας (πχ 2 πρώτες ώρες επειδή πήγε τον μαθητή για εμβολιασμό. Στις περιπτώσεις αυτές η δικαιολόγηση γίνεται μόνο από γιατρό).</a:t>
            </a:r>
            <a:br>
              <a:rPr lang="el-GR" altLang="el-GR" b="1" dirty="0" smtClean="0"/>
            </a:br>
            <a:r>
              <a:rPr lang="el-GR" altLang="el-GR" b="1" dirty="0" smtClean="0"/>
              <a:t>Την τελευταία ημέρα του διδακτικού έτους ο σύλλογος των καθηγητών συνεδριάζει και με βάση το σύνολο των απουσιών κάθε μαθητή, χαρακτηρίζει τη φοίτησή του ως:</a:t>
            </a:r>
            <a:endParaRPr lang="el-GR" altLang="el-GR" dirty="0" smtClean="0"/>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ΦΟΙΤΗΣΗ</a:t>
            </a:r>
            <a:endParaRPr lang="el-GR" dirty="0"/>
          </a:p>
        </p:txBody>
      </p:sp>
      <p:sp>
        <p:nvSpPr>
          <p:cNvPr id="3" name="2 - Θέση περιεχομένου"/>
          <p:cNvSpPr>
            <a:spLocks noGrp="1"/>
          </p:cNvSpPr>
          <p:nvPr>
            <p:ph idx="1"/>
          </p:nvPr>
        </p:nvSpPr>
        <p:spPr/>
        <p:txBody>
          <a:bodyPr>
            <a:normAutofit fontScale="85000" lnSpcReduction="20000"/>
          </a:bodyPr>
          <a:lstStyle/>
          <a:p>
            <a:pPr algn="ctr">
              <a:buNone/>
            </a:pPr>
            <a:r>
              <a:rPr lang="el-GR" altLang="el-GR" b="1" dirty="0" smtClean="0">
                <a:solidFill>
                  <a:srgbClr val="000000"/>
                </a:solidFill>
              </a:rPr>
              <a:t>    </a:t>
            </a:r>
            <a:r>
              <a:rPr lang="el-GR" altLang="el-GR" sz="3800" b="1" dirty="0" smtClean="0"/>
              <a:t>ΕΠΑΡΚΗΣ  όταν:</a:t>
            </a:r>
          </a:p>
          <a:p>
            <a:r>
              <a:rPr lang="el-GR" altLang="el-GR" b="1" dirty="0" smtClean="0"/>
              <a:t>το σύνολο των απουσιών του δεν υπερβαίνει τις 64 </a:t>
            </a:r>
            <a:r>
              <a:rPr lang="el-GR" altLang="el-GR" dirty="0" smtClean="0"/>
              <a:t>ανεξάρτητα από το λόγο στον οποίο οφείλονται.</a:t>
            </a:r>
          </a:p>
          <a:p>
            <a:r>
              <a:rPr lang="el-GR" altLang="el-GR" b="1" dirty="0" smtClean="0"/>
              <a:t>το σύνολο των απουσιών του δεν υπερβαίνει τις 114 με την προϋπόθεση ότι οι πάνω από τις 64 θα είναι όλες δικαιολογημένες.</a:t>
            </a:r>
            <a:endParaRPr lang="el-GR" altLang="el-GR" dirty="0" smtClean="0"/>
          </a:p>
          <a:p>
            <a:r>
              <a:rPr lang="el-GR" altLang="el-GR" b="1" dirty="0" smtClean="0"/>
              <a:t>το σύνολο των απουσιών του είναι πάνω από 114 αλλά όχι πέραν των 164 με την προϋπόθεση ότι όλες οι πάνω από τις 64 είναι δικαιολογημένες, η διαγωγή του μαθητή </a:t>
            </a:r>
            <a:r>
              <a:rPr lang="el-GR" altLang="el-GR" b="1" dirty="0" err="1" smtClean="0"/>
              <a:t>κοσμιότατη</a:t>
            </a:r>
            <a:r>
              <a:rPr lang="el-GR" altLang="el-GR" b="1" dirty="0" smtClean="0"/>
              <a:t> και η ο γενικός μέσος όρος όλων των προφορικών βαθμών των </a:t>
            </a:r>
            <a:r>
              <a:rPr lang="el-GR" altLang="el-GR" b="1" smtClean="0"/>
              <a:t>δύο</a:t>
            </a:r>
            <a:r>
              <a:rPr lang="el-GR" altLang="el-GR" b="1" smtClean="0"/>
              <a:t> τετραμήνων </a:t>
            </a:r>
            <a:r>
              <a:rPr lang="el-GR" altLang="el-GR" b="1" dirty="0" smtClean="0"/>
              <a:t>είναι τουλάχιστον 15</a:t>
            </a:r>
            <a:br>
              <a:rPr lang="el-GR" altLang="el-GR" b="1" dirty="0" smtClean="0"/>
            </a:br>
            <a:r>
              <a:rPr lang="el-GR" altLang="el-GR" b="1" dirty="0" smtClean="0"/>
              <a:t>(ο χαρακτηρισμός στην περίπτωση αυτή γίνεται με ειδική πράξη του Συλλόγου</a:t>
            </a:r>
            <a:r>
              <a:rPr lang="en-US" altLang="el-GR" b="1" dirty="0" smtClean="0"/>
              <a:t>)</a:t>
            </a:r>
            <a:endParaRPr lang="el-GR" altLang="el-GR"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533</TotalTime>
  <Words>1769</Words>
  <Application>Microsoft Office PowerPoint</Application>
  <PresentationFormat>Προβολή στην οθόνη (4:3)</PresentationFormat>
  <Paragraphs>201</Paragraphs>
  <Slides>35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Αποκορύφωμα</vt:lpstr>
      <vt:lpstr>1ο ΓυμνΑσιο ΕυκαρΠΙαΣ </vt:lpstr>
      <vt:lpstr>ΤΟ ΣΧΟΛΕΙΟ ΜΑΣ</vt:lpstr>
      <vt:lpstr>ΤΟ ΣΧΟΛΕΙΟ ΜΑΣ</vt:lpstr>
      <vt:lpstr>ΟΙ ΥΠΟΔΟΜΕΣ ΤΟΥ ΣΧΟΛΕΙΟΥ</vt:lpstr>
      <vt:lpstr>ΤΙ ΘΑ ΕΠΙΔΙΩΞΟΥΜΕ (σε συνεργασία με σας τους γονείς)</vt:lpstr>
      <vt:lpstr>ΦΟΙΤΗΣΗ</vt:lpstr>
      <vt:lpstr>ΦΟΙΤΗΣΗ</vt:lpstr>
      <vt:lpstr>ΦΟΙΤΗΣΗ</vt:lpstr>
      <vt:lpstr>ΦΟΙΤΗΣΗ</vt:lpstr>
      <vt:lpstr>ΦΟΙΤΗΣΗ</vt:lpstr>
      <vt:lpstr>ΦΟΙΤΗΣΗ</vt:lpstr>
      <vt:lpstr>ΦΟΙΤΗΣΗ</vt:lpstr>
      <vt:lpstr>ΦΟΙΤΗΣΗ</vt:lpstr>
      <vt:lpstr>ΕΚΠΑΙΔΕΥΤΙΚΗ ΔΙΑΔΙΚΑΣΙΑ </vt:lpstr>
      <vt:lpstr>ΕΚΠΑΙΔΕΥΤΙΚΗ ΔΙΑΔΙΚΑΣΙΑ (εντός τάξης)</vt:lpstr>
      <vt:lpstr>ΕΚΠΑΙΔΕΥΤΙΚΗ ΔΙΑΔΙΚΑΣΙΑ (εντός τάξης)</vt:lpstr>
      <vt:lpstr>ΕΚΠΑΙΔΕΥΤΙΚΗ ΔΙΑΔΙΚΑΣΙΑ (εντός τάξης)</vt:lpstr>
      <vt:lpstr>ΕΚΠΑΙΔΕΥΤΙΚΗ ΔΙΑΔΙΚΑΣΙΑ (εντός τάξης)</vt:lpstr>
      <vt:lpstr>ΕΚΠΑΙΔΕΥΤΙΚΗ ΔΙΑΔΙΚΑΣΙΑ (εντός τάξης)</vt:lpstr>
      <vt:lpstr>Ενημέρωση γονέων και κηδεμόνων - Κοινοποίηση της βαθμολογίας τετραμήνου</vt:lpstr>
      <vt:lpstr>Ενημέρωση γονέων και κηδεμόνων - Κοινοποίηση της βαθμολογίας τετραμήνου</vt:lpstr>
      <vt:lpstr>Γραπτές ανακεφαλαιωτικές προαγωγικές και απολυτήριες εξετάσεις </vt:lpstr>
      <vt:lpstr>Βαθμός ετήσιας επίδοσης</vt:lpstr>
      <vt:lpstr>Ο μαθητής κρίνεται άξιος προαγωγής ή απόλυσης</vt:lpstr>
      <vt:lpstr>Επανάληψη εξέτασης-τάξης Α΄ και Β΄ τάξη</vt:lpstr>
      <vt:lpstr>Επανάληψη εξέτασης-τάξης Γ΄ τάξη</vt:lpstr>
      <vt:lpstr>Αξιολόγηση μαθητών ειδικών περιπτώσεων</vt:lpstr>
      <vt:lpstr>ΣΥΜΠΕΡΙΦΟΡΑ</vt:lpstr>
      <vt:lpstr>ΣΥΜΠΕΡΙΦΟΡΑ</vt:lpstr>
      <vt:lpstr>ΣΥΜΠΕΡΙΦΟΡΑ</vt:lpstr>
      <vt:lpstr>ΣΥΜΠΕΡΙΦΟΡΑ</vt:lpstr>
      <vt:lpstr>ΦΥΛΑΞΗ ΣΧΟΛΕΙΟΥ</vt:lpstr>
      <vt:lpstr>ΕΚΠΑΙΔΕΥΤΙΚΗ ΔΙΑΔΙΚΑΣΙΑ (εκτός τάξης)</vt:lpstr>
      <vt:lpstr>ΟΛΑ ΑΥΤΑ ΚΑΙ ΑΛΛΑ ΕΞΑΡΤΩΝΤΑΙ ΑΠΟ ΤΗΝ ΚΑΛΗ ΣΥΝΕΡΓΑΣΙΑ </vt:lpstr>
      <vt:lpstr>ΑΣ ΕΥΧΗΘΟΥΜΕ ΚΑΙ ΑΣ ΥΠΟΣΧΕΘΟΥΜΕ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ΓυμνΑσιο ΕυκαρΠΙαΣ</dc:title>
  <dc:creator>user</dc:creator>
  <cp:lastModifiedBy>user</cp:lastModifiedBy>
  <cp:revision>73</cp:revision>
  <dcterms:created xsi:type="dcterms:W3CDTF">2017-09-18T18:52:39Z</dcterms:created>
  <dcterms:modified xsi:type="dcterms:W3CDTF">2017-09-20T20:30:53Z</dcterms:modified>
</cp:coreProperties>
</file>